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2" r:id="rId1"/>
  </p:sldMasterIdLst>
  <p:notesMasterIdLst>
    <p:notesMasterId r:id="rId39"/>
  </p:notesMasterIdLst>
  <p:sldIdLst>
    <p:sldId id="256" r:id="rId2"/>
    <p:sldId id="270" r:id="rId3"/>
    <p:sldId id="257" r:id="rId4"/>
    <p:sldId id="278" r:id="rId5"/>
    <p:sldId id="302" r:id="rId6"/>
    <p:sldId id="301" r:id="rId7"/>
    <p:sldId id="282" r:id="rId8"/>
    <p:sldId id="284" r:id="rId9"/>
    <p:sldId id="296" r:id="rId10"/>
    <p:sldId id="297" r:id="rId11"/>
    <p:sldId id="286" r:id="rId12"/>
    <p:sldId id="287" r:id="rId13"/>
    <p:sldId id="288" r:id="rId14"/>
    <p:sldId id="289" r:id="rId15"/>
    <p:sldId id="290" r:id="rId16"/>
    <p:sldId id="291" r:id="rId17"/>
    <p:sldId id="292" r:id="rId18"/>
    <p:sldId id="298" r:id="rId19"/>
    <p:sldId id="299" r:id="rId20"/>
    <p:sldId id="293" r:id="rId21"/>
    <p:sldId id="294" r:id="rId22"/>
    <p:sldId id="300" r:id="rId23"/>
    <p:sldId id="305" r:id="rId24"/>
    <p:sldId id="307" r:id="rId25"/>
    <p:sldId id="308" r:id="rId26"/>
    <p:sldId id="309" r:id="rId27"/>
    <p:sldId id="310" r:id="rId28"/>
    <p:sldId id="311" r:id="rId29"/>
    <p:sldId id="312" r:id="rId30"/>
    <p:sldId id="295" r:id="rId31"/>
    <p:sldId id="314" r:id="rId32"/>
    <p:sldId id="313" r:id="rId33"/>
    <p:sldId id="281" r:id="rId34"/>
    <p:sldId id="283" r:id="rId35"/>
    <p:sldId id="285" r:id="rId36"/>
    <p:sldId id="303" r:id="rId37"/>
    <p:sldId id="304" r:id="rId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2"/>
    <p:restoredTop sz="94748"/>
  </p:normalViewPr>
  <p:slideViewPr>
    <p:cSldViewPr snapToGrid="0" snapToObjects="1">
      <p:cViewPr varScale="1">
        <p:scale>
          <a:sx n="121" d="100"/>
          <a:sy n="121" d="100"/>
        </p:scale>
        <p:origin x="1384" y="168"/>
      </p:cViewPr>
      <p:guideLst>
        <p:guide orient="horz" pos="2160"/>
        <p:guide pos="2880"/>
      </p:guideLst>
    </p:cSldViewPr>
  </p:slideViewPr>
  <p:notesTextViewPr>
    <p:cViewPr>
      <p:scale>
        <a:sx n="100" d="100"/>
        <a:sy n="100" d="100"/>
      </p:scale>
      <p:origin x="0" y="0"/>
    </p:cViewPr>
  </p:notesTextViewPr>
  <p:sorterViewPr>
    <p:cViewPr>
      <p:scale>
        <a:sx n="65" d="100"/>
        <a:sy n="6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091C2D6C-4012-E844-B830-22E20128248C}" type="datetimeFigureOut">
              <a:rPr lang="en-US" smtClean="0"/>
              <a:t>9/27/23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5D9F453-B3CB-B14E-9B05-F5943DAD3482}" type="slidenum">
              <a:rPr lang="en-US" smtClean="0"/>
              <a:t>‹#›</a:t>
            </a:fld>
            <a:endParaRPr lang="en-US" dirty="0"/>
          </a:p>
        </p:txBody>
      </p:sp>
    </p:spTree>
    <p:extLst>
      <p:ext uri="{BB962C8B-B14F-4D97-AF65-F5344CB8AC3E}">
        <p14:creationId xmlns:p14="http://schemas.microsoft.com/office/powerpoint/2010/main" val="40791087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1B573-0976-C277-8B13-8C7AE6E6892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2868D38-6031-D46C-A92B-6E041EFE12A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E0D076B-BD7D-CD16-D173-E2A87B5C6932}"/>
              </a:ext>
            </a:extLst>
          </p:cNvPr>
          <p:cNvSpPr>
            <a:spLocks noGrp="1"/>
          </p:cNvSpPr>
          <p:nvPr>
            <p:ph type="dt" sz="half" idx="10"/>
          </p:nvPr>
        </p:nvSpPr>
        <p:spPr/>
        <p:txBody>
          <a:bodyPr/>
          <a:lstStyle/>
          <a:p>
            <a:fld id="{8A9548D8-691C-8A49-99DA-17FAE418F4EB}" type="datetime1">
              <a:rPr lang="en-US" smtClean="0"/>
              <a:t>9/27/23</a:t>
            </a:fld>
            <a:endParaRPr lang="en-US" dirty="0"/>
          </a:p>
        </p:txBody>
      </p:sp>
      <p:sp>
        <p:nvSpPr>
          <p:cNvPr id="5" name="Footer Placeholder 4">
            <a:extLst>
              <a:ext uri="{FF2B5EF4-FFF2-40B4-BE49-F238E27FC236}">
                <a16:creationId xmlns:a16="http://schemas.microsoft.com/office/drawing/2014/main" id="{3EF25696-E6C9-02F3-D6F2-D5DBA340C9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368E5D4-9389-8E3D-8CEA-7E0D27B2E6BB}"/>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3323766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1CCDB-AFAC-9075-EB38-587548D495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977035-EA12-ADE1-2012-A81DFC0D13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086FE-3D4E-1245-C855-C2503E20566B}"/>
              </a:ext>
            </a:extLst>
          </p:cNvPr>
          <p:cNvSpPr>
            <a:spLocks noGrp="1"/>
          </p:cNvSpPr>
          <p:nvPr>
            <p:ph type="dt" sz="half" idx="10"/>
          </p:nvPr>
        </p:nvSpPr>
        <p:spPr/>
        <p:txBody>
          <a:bodyPr/>
          <a:lstStyle/>
          <a:p>
            <a:fld id="{F4F68B39-C7D9-AE40-BB7E-A3A920F6307C}" type="datetime1">
              <a:rPr lang="en-US" smtClean="0"/>
              <a:t>9/27/23</a:t>
            </a:fld>
            <a:endParaRPr lang="en-US" dirty="0"/>
          </a:p>
        </p:txBody>
      </p:sp>
      <p:sp>
        <p:nvSpPr>
          <p:cNvPr id="5" name="Footer Placeholder 4">
            <a:extLst>
              <a:ext uri="{FF2B5EF4-FFF2-40B4-BE49-F238E27FC236}">
                <a16:creationId xmlns:a16="http://schemas.microsoft.com/office/drawing/2014/main" id="{1C4901FB-A996-0718-C3A0-2A57079B05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78A5A9-FA6B-9297-96E4-BE782D1914C8}"/>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2078786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5C93F2-0ABD-0456-A8D6-D6AC66EE692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6A175B-E943-3D0F-22BB-EE4FFFEFB24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69C09-CF20-09BA-FE13-BDC66F39233D}"/>
              </a:ext>
            </a:extLst>
          </p:cNvPr>
          <p:cNvSpPr>
            <a:spLocks noGrp="1"/>
          </p:cNvSpPr>
          <p:nvPr>
            <p:ph type="dt" sz="half" idx="10"/>
          </p:nvPr>
        </p:nvSpPr>
        <p:spPr/>
        <p:txBody>
          <a:bodyPr/>
          <a:lstStyle/>
          <a:p>
            <a:fld id="{D15F1DFA-6095-9D48-95FA-AC841B0B73AF}" type="datetime1">
              <a:rPr lang="en-US" smtClean="0"/>
              <a:t>9/27/23</a:t>
            </a:fld>
            <a:endParaRPr lang="en-US" dirty="0"/>
          </a:p>
        </p:txBody>
      </p:sp>
      <p:sp>
        <p:nvSpPr>
          <p:cNvPr id="5" name="Footer Placeholder 4">
            <a:extLst>
              <a:ext uri="{FF2B5EF4-FFF2-40B4-BE49-F238E27FC236}">
                <a16:creationId xmlns:a16="http://schemas.microsoft.com/office/drawing/2014/main" id="{0EB84CB0-DB1F-5EEC-EB46-735D667D06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B1841A-20C7-A4CA-1C8B-FB5EB9BB1E85}"/>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2687876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3515-6CAC-0E86-7B27-52E2533A9F99}"/>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7E7601E4-7689-84D2-E248-86DF9F433E59}"/>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4631BDA-652E-EA7E-9076-240F43FB2104}"/>
              </a:ext>
            </a:extLst>
          </p:cNvPr>
          <p:cNvSpPr>
            <a:spLocks noGrp="1"/>
          </p:cNvSpPr>
          <p:nvPr>
            <p:ph type="dt" sz="half" idx="10"/>
          </p:nvPr>
        </p:nvSpPr>
        <p:spPr/>
        <p:txBody>
          <a:bodyPr/>
          <a:lstStyle/>
          <a:p>
            <a:fld id="{415A7547-A929-514A-933E-75DAB084E78D}" type="datetime1">
              <a:rPr lang="en-US" smtClean="0"/>
              <a:t>9/27/23</a:t>
            </a:fld>
            <a:endParaRPr lang="en-US" dirty="0"/>
          </a:p>
        </p:txBody>
      </p:sp>
      <p:sp>
        <p:nvSpPr>
          <p:cNvPr id="5" name="Footer Placeholder 4">
            <a:extLst>
              <a:ext uri="{FF2B5EF4-FFF2-40B4-BE49-F238E27FC236}">
                <a16:creationId xmlns:a16="http://schemas.microsoft.com/office/drawing/2014/main" id="{8AB189F6-366C-03AF-1ADF-834546F5A0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194934-F965-4B92-11C4-FA41ACB612EB}"/>
              </a:ext>
            </a:extLst>
          </p:cNvPr>
          <p:cNvSpPr>
            <a:spLocks noGrp="1"/>
          </p:cNvSpPr>
          <p:nvPr>
            <p:ph type="sldNum" sz="quarter" idx="12"/>
          </p:nvPr>
        </p:nvSpPr>
        <p:spPr>
          <a:xfrm>
            <a:off x="6926301" y="6356350"/>
            <a:ext cx="2057400" cy="365125"/>
          </a:xfrm>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4136618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FC7E-621E-B5DC-6498-57ADF938C25E}"/>
              </a:ext>
            </a:extLst>
          </p:cNvPr>
          <p:cNvSpPr>
            <a:spLocks noGrp="1"/>
          </p:cNvSpPr>
          <p:nvPr>
            <p:ph type="title"/>
          </p:nvPr>
        </p:nvSpPr>
        <p:spPr>
          <a:xfrm>
            <a:off x="623887" y="1709738"/>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33E2A5C-B6FC-D360-B861-0B9BAFE1E19A}"/>
              </a:ext>
            </a:extLst>
          </p:cNvPr>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1C4014-2C09-7EFA-CAB8-E76EB9D1CF45}"/>
              </a:ext>
            </a:extLst>
          </p:cNvPr>
          <p:cNvSpPr>
            <a:spLocks noGrp="1"/>
          </p:cNvSpPr>
          <p:nvPr>
            <p:ph type="dt" sz="half" idx="10"/>
          </p:nvPr>
        </p:nvSpPr>
        <p:spPr/>
        <p:txBody>
          <a:bodyPr/>
          <a:lstStyle/>
          <a:p>
            <a:fld id="{942A97A7-8EC0-4846-B1AE-985CA8705577}" type="datetime1">
              <a:rPr lang="en-US" smtClean="0"/>
              <a:t>9/27/23</a:t>
            </a:fld>
            <a:endParaRPr lang="en-US" dirty="0"/>
          </a:p>
        </p:txBody>
      </p:sp>
      <p:sp>
        <p:nvSpPr>
          <p:cNvPr id="5" name="Footer Placeholder 4">
            <a:extLst>
              <a:ext uri="{FF2B5EF4-FFF2-40B4-BE49-F238E27FC236}">
                <a16:creationId xmlns:a16="http://schemas.microsoft.com/office/drawing/2014/main" id="{78532E30-23F8-400E-88FB-6E114BBA61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046250-1330-6E77-0EA2-99A83F09A8C7}"/>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2428341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7D30-A0B3-DBD8-4C50-D2250B581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02EE9B-A7CD-2448-D9CC-F3280BD7073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47C637-5E8D-36EF-D988-ED1BEC3594C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69C370-EAB1-A906-D687-4D758215393B}"/>
              </a:ext>
            </a:extLst>
          </p:cNvPr>
          <p:cNvSpPr>
            <a:spLocks noGrp="1"/>
          </p:cNvSpPr>
          <p:nvPr>
            <p:ph type="dt" sz="half" idx="10"/>
          </p:nvPr>
        </p:nvSpPr>
        <p:spPr/>
        <p:txBody>
          <a:bodyPr/>
          <a:lstStyle/>
          <a:p>
            <a:fld id="{C6064CB1-F393-5344-B9B2-01EAC8DB717D}" type="datetime1">
              <a:rPr lang="en-US" smtClean="0"/>
              <a:t>9/27/23</a:t>
            </a:fld>
            <a:endParaRPr lang="en-US" dirty="0"/>
          </a:p>
        </p:txBody>
      </p:sp>
      <p:sp>
        <p:nvSpPr>
          <p:cNvPr id="6" name="Footer Placeholder 5">
            <a:extLst>
              <a:ext uri="{FF2B5EF4-FFF2-40B4-BE49-F238E27FC236}">
                <a16:creationId xmlns:a16="http://schemas.microsoft.com/office/drawing/2014/main" id="{C42E0EAC-1444-57DC-B609-F662016CD61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FF512C6-7B5E-D503-677A-34F3BE8EF4EB}"/>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3238837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2CB77-8EC1-215A-9FAA-E4E7243E804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6DF4B-99D0-A294-DEA5-D04D1752ED1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5B34733-562C-D36E-28DA-84DACC1809B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44C14E-73A9-495C-BFA1-2196F368C19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9CF1A3C-46CB-0425-9DC0-A34A4FD3681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1B0168-6923-0E14-16BA-BF13BC6E5209}"/>
              </a:ext>
            </a:extLst>
          </p:cNvPr>
          <p:cNvSpPr>
            <a:spLocks noGrp="1"/>
          </p:cNvSpPr>
          <p:nvPr>
            <p:ph type="dt" sz="half" idx="10"/>
          </p:nvPr>
        </p:nvSpPr>
        <p:spPr/>
        <p:txBody>
          <a:bodyPr/>
          <a:lstStyle/>
          <a:p>
            <a:fld id="{C7F5958F-D8D6-7046-997F-2B88C7EEB1E3}" type="datetime1">
              <a:rPr lang="en-US" smtClean="0"/>
              <a:t>9/27/23</a:t>
            </a:fld>
            <a:endParaRPr lang="en-US" dirty="0"/>
          </a:p>
        </p:txBody>
      </p:sp>
      <p:sp>
        <p:nvSpPr>
          <p:cNvPr id="8" name="Footer Placeholder 7">
            <a:extLst>
              <a:ext uri="{FF2B5EF4-FFF2-40B4-BE49-F238E27FC236}">
                <a16:creationId xmlns:a16="http://schemas.microsoft.com/office/drawing/2014/main" id="{5360EFE3-DD3E-9787-A28D-436F6EDC27E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F51D13E-D584-CAD2-CADA-96AD785AF807}"/>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929765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AD12-BDD8-8CFC-8552-0811956151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AD7BA9-5062-10B0-57A7-E24724CE89B0}"/>
              </a:ext>
            </a:extLst>
          </p:cNvPr>
          <p:cNvSpPr>
            <a:spLocks noGrp="1"/>
          </p:cNvSpPr>
          <p:nvPr>
            <p:ph type="dt" sz="half" idx="10"/>
          </p:nvPr>
        </p:nvSpPr>
        <p:spPr/>
        <p:txBody>
          <a:bodyPr/>
          <a:lstStyle/>
          <a:p>
            <a:fld id="{5030D27C-62B5-4D42-9F5E-010DA89ADC52}" type="datetime1">
              <a:rPr lang="en-US" smtClean="0"/>
              <a:t>9/27/23</a:t>
            </a:fld>
            <a:endParaRPr lang="en-US" dirty="0"/>
          </a:p>
        </p:txBody>
      </p:sp>
      <p:sp>
        <p:nvSpPr>
          <p:cNvPr id="4" name="Footer Placeholder 3">
            <a:extLst>
              <a:ext uri="{FF2B5EF4-FFF2-40B4-BE49-F238E27FC236}">
                <a16:creationId xmlns:a16="http://schemas.microsoft.com/office/drawing/2014/main" id="{50AAF311-5360-B8A3-08FD-C31CD24F7C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501619E-1D8E-3896-9B22-B3AFC9290F55}"/>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2582532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362C29-82C2-7385-5A3D-E37BD1B9DBDC}"/>
              </a:ext>
            </a:extLst>
          </p:cNvPr>
          <p:cNvSpPr>
            <a:spLocks noGrp="1"/>
          </p:cNvSpPr>
          <p:nvPr>
            <p:ph type="dt" sz="half" idx="10"/>
          </p:nvPr>
        </p:nvSpPr>
        <p:spPr/>
        <p:txBody>
          <a:bodyPr/>
          <a:lstStyle/>
          <a:p>
            <a:fld id="{8509394E-770B-2944-9E14-A491BA67D94A}" type="datetime1">
              <a:rPr lang="en-US" smtClean="0"/>
              <a:t>9/27/23</a:t>
            </a:fld>
            <a:endParaRPr lang="en-US" dirty="0"/>
          </a:p>
        </p:txBody>
      </p:sp>
      <p:sp>
        <p:nvSpPr>
          <p:cNvPr id="3" name="Footer Placeholder 2">
            <a:extLst>
              <a:ext uri="{FF2B5EF4-FFF2-40B4-BE49-F238E27FC236}">
                <a16:creationId xmlns:a16="http://schemas.microsoft.com/office/drawing/2014/main" id="{ED13AED7-43A8-65E2-CE01-2E7130B47C2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11B45BE-C52A-E8F3-99CA-09A178DA0C7F}"/>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2399783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312B7-EBA2-E3B4-FE09-1083F3745FB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B8CF372-7517-339D-1BC2-DEC19AD064F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4E7F20-A0F2-D4A7-A55B-988865AA7EC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5FCAF18-61FA-053D-FBE9-03FFE6CAF6CD}"/>
              </a:ext>
            </a:extLst>
          </p:cNvPr>
          <p:cNvSpPr>
            <a:spLocks noGrp="1"/>
          </p:cNvSpPr>
          <p:nvPr>
            <p:ph type="dt" sz="half" idx="10"/>
          </p:nvPr>
        </p:nvSpPr>
        <p:spPr/>
        <p:txBody>
          <a:bodyPr/>
          <a:lstStyle/>
          <a:p>
            <a:fld id="{59730715-805E-BC4F-AC79-30D16F00FD9D}" type="datetime1">
              <a:rPr lang="en-US" smtClean="0"/>
              <a:t>9/27/23</a:t>
            </a:fld>
            <a:endParaRPr lang="en-US" dirty="0"/>
          </a:p>
        </p:txBody>
      </p:sp>
      <p:sp>
        <p:nvSpPr>
          <p:cNvPr id="6" name="Footer Placeholder 5">
            <a:extLst>
              <a:ext uri="{FF2B5EF4-FFF2-40B4-BE49-F238E27FC236}">
                <a16:creationId xmlns:a16="http://schemas.microsoft.com/office/drawing/2014/main" id="{C09AE9C5-7750-9F10-8185-7649D2572E1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1AAC281-3DB9-CCAF-7E0E-8E468E831262}"/>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178370339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6EADE-04E3-4556-DAEC-C537A695326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58E6D1D-DD06-362A-442A-5E9CD20E2BC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39D5CC43-81E1-E806-6A33-A912C1B19FA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556F943-FA31-593A-DCED-5D474E3C9DA3}"/>
              </a:ext>
            </a:extLst>
          </p:cNvPr>
          <p:cNvSpPr>
            <a:spLocks noGrp="1"/>
          </p:cNvSpPr>
          <p:nvPr>
            <p:ph type="dt" sz="half" idx="10"/>
          </p:nvPr>
        </p:nvSpPr>
        <p:spPr/>
        <p:txBody>
          <a:bodyPr/>
          <a:lstStyle/>
          <a:p>
            <a:fld id="{BACD6AA1-8C63-8443-98F4-67D888845D64}" type="datetime1">
              <a:rPr lang="en-US" smtClean="0"/>
              <a:t>9/27/23</a:t>
            </a:fld>
            <a:endParaRPr lang="en-US" dirty="0"/>
          </a:p>
        </p:txBody>
      </p:sp>
      <p:sp>
        <p:nvSpPr>
          <p:cNvPr id="6" name="Footer Placeholder 5">
            <a:extLst>
              <a:ext uri="{FF2B5EF4-FFF2-40B4-BE49-F238E27FC236}">
                <a16:creationId xmlns:a16="http://schemas.microsoft.com/office/drawing/2014/main" id="{467A52CA-1F9C-65A7-EAC2-8AA3A7F6509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3DBCC10-8317-EF30-40D3-1A88B370A6B9}"/>
              </a:ext>
            </a:extLst>
          </p:cNvPr>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770083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E8D812-C80E-F23F-EA31-3019D577559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7EA2D3-54A1-5979-8668-5129D1C51A0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D0AE1-D9E6-457D-6C20-B74155DEDA7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9730715-805E-BC4F-AC79-30D16F00FD9D}" type="datetime1">
              <a:rPr lang="en-US" smtClean="0"/>
              <a:t>9/27/23</a:t>
            </a:fld>
            <a:endParaRPr lang="en-US" dirty="0"/>
          </a:p>
        </p:txBody>
      </p:sp>
      <p:sp>
        <p:nvSpPr>
          <p:cNvPr id="5" name="Footer Placeholder 4">
            <a:extLst>
              <a:ext uri="{FF2B5EF4-FFF2-40B4-BE49-F238E27FC236}">
                <a16:creationId xmlns:a16="http://schemas.microsoft.com/office/drawing/2014/main" id="{54DA8B22-CEFB-DE88-BD82-D7CBF127CE5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67E0EAB-BB5B-B7EB-F273-05668EA5B76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4094957474"/>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PerserverenceOpenMic.mov" TargetMode="External"/><Relationship Id="rId2" Type="http://schemas.openxmlformats.org/officeDocument/2006/relationships/hyperlink" Target="PerserverenceLiveLanding.mov"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IngenuityFirstFlight.mov" TargetMode="External"/><Relationship Id="rId2" Type="http://schemas.openxmlformats.org/officeDocument/2006/relationships/hyperlink" Target="IngenuityPrelaunch.mov"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SampleReturn.mov"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ElonMuskMartianColony.mov" TargetMode="External"/><Relationship Id="rId2" Type="http://schemas.openxmlformats.org/officeDocument/2006/relationships/hyperlink" Target="https://www.iconbuild.com/projects/mars-dune-alpha"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ExlporingCuriosityPart2.mov" TargetMode="External"/><Relationship Id="rId2" Type="http://schemas.openxmlformats.org/officeDocument/2006/relationships/hyperlink" Target="ExploringCuriosityPart1.mov"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LakdawallaChemCam.mov"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JPLCuriositysDescent.mov" TargetMode="External"/><Relationship Id="rId2" Type="http://schemas.openxmlformats.org/officeDocument/2006/relationships/hyperlink" Target="CuriosityEDL.mp4"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CuriosityYear1Habitability.mov"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33938"/>
            <a:ext cx="6858000" cy="2387600"/>
          </a:xfrm>
        </p:spPr>
        <p:txBody>
          <a:bodyPr/>
          <a:lstStyle/>
          <a:p>
            <a:pPr algn="ctr"/>
            <a:r>
              <a:rPr lang="en-US" dirty="0"/>
              <a:t>Mars: Science and Engineering (Week 4)</a:t>
            </a:r>
          </a:p>
        </p:txBody>
      </p:sp>
      <p:sp>
        <p:nvSpPr>
          <p:cNvPr id="3" name="Subtitle 2"/>
          <p:cNvSpPr>
            <a:spLocks noGrp="1"/>
          </p:cNvSpPr>
          <p:nvPr>
            <p:ph type="subTitle" idx="1"/>
          </p:nvPr>
        </p:nvSpPr>
        <p:spPr/>
        <p:txBody>
          <a:bodyPr>
            <a:normAutofit/>
          </a:bodyPr>
          <a:lstStyle/>
          <a:p>
            <a:pPr algn="ctr"/>
            <a:r>
              <a:rPr lang="en-US" dirty="0"/>
              <a:t>Howard Seltman</a:t>
            </a:r>
          </a:p>
          <a:p>
            <a:pPr algn="ctr"/>
            <a:r>
              <a:rPr lang="en-US" dirty="0"/>
              <a:t>CMU Osher</a:t>
            </a:r>
          </a:p>
          <a:p>
            <a:pPr algn="ctr"/>
            <a:r>
              <a:rPr lang="en-US" dirty="0"/>
              <a:t>Fall 2023</a:t>
            </a:r>
          </a:p>
        </p:txBody>
      </p:sp>
    </p:spTree>
    <p:extLst>
      <p:ext uri="{BB962C8B-B14F-4D97-AF65-F5344CB8AC3E}">
        <p14:creationId xmlns:p14="http://schemas.microsoft.com/office/powerpoint/2010/main" val="42978669"/>
      </p:ext>
    </p:extLst>
  </p:cSld>
  <p:clrMapOvr>
    <a:masterClrMapping/>
  </p:clrMapOvr>
  <mc:AlternateContent xmlns:mc="http://schemas.openxmlformats.org/markup-compatibility/2006" xmlns:p14="http://schemas.microsoft.com/office/powerpoint/2010/main">
    <mc:Choice Requires="p14">
      <p:transition spd="slow" p14:dur="2000" advTm="8159"/>
    </mc:Choice>
    <mc:Fallback xmlns="">
      <p:transition spd="slow" advTm="815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CE0D-2EE6-2C71-B241-FFCFAD620690}"/>
              </a:ext>
            </a:extLst>
          </p:cNvPr>
          <p:cNvSpPr>
            <a:spLocks noGrp="1"/>
          </p:cNvSpPr>
          <p:nvPr>
            <p:ph type="title"/>
          </p:nvPr>
        </p:nvSpPr>
        <p:spPr>
          <a:xfrm>
            <a:off x="418443" y="136525"/>
            <a:ext cx="7886700" cy="769991"/>
          </a:xfrm>
        </p:spPr>
        <p:txBody>
          <a:bodyPr/>
          <a:lstStyle/>
          <a:p>
            <a:r>
              <a:rPr lang="en-US" dirty="0"/>
              <a:t>Curiosity As of September 2023</a:t>
            </a:r>
          </a:p>
        </p:txBody>
      </p:sp>
      <p:pic>
        <p:nvPicPr>
          <p:cNvPr id="6" name="Content Placeholder 5" descr="A screenshot of a computer&#10;&#10;Description automatically generated">
            <a:extLst>
              <a:ext uri="{FF2B5EF4-FFF2-40B4-BE49-F238E27FC236}">
                <a16:creationId xmlns:a16="http://schemas.microsoft.com/office/drawing/2014/main" id="{D5D06642-343A-475F-AA4E-684871A4DA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5625" y="1103723"/>
            <a:ext cx="7886700" cy="5055366"/>
          </a:xfrm>
        </p:spPr>
      </p:pic>
      <p:sp>
        <p:nvSpPr>
          <p:cNvPr id="4" name="Slide Number Placeholder 3">
            <a:extLst>
              <a:ext uri="{FF2B5EF4-FFF2-40B4-BE49-F238E27FC236}">
                <a16:creationId xmlns:a16="http://schemas.microsoft.com/office/drawing/2014/main" id="{EF31C463-065E-1E42-0DCC-B57B1F3A4594}"/>
              </a:ext>
            </a:extLst>
          </p:cNvPr>
          <p:cNvSpPr>
            <a:spLocks noGrp="1"/>
          </p:cNvSpPr>
          <p:nvPr>
            <p:ph type="sldNum" sz="quarter" idx="12"/>
          </p:nvPr>
        </p:nvSpPr>
        <p:spPr/>
        <p:txBody>
          <a:bodyPr/>
          <a:lstStyle/>
          <a:p>
            <a:fld id="{6E2D2B3B-882E-40F3-A32F-6DD516915044}" type="slidenum">
              <a:rPr lang="en-US" smtClean="0"/>
              <a:pPr/>
              <a:t>10</a:t>
            </a:fld>
            <a:endParaRPr lang="en-US" dirty="0"/>
          </a:p>
        </p:txBody>
      </p:sp>
    </p:spTree>
    <p:extLst>
      <p:ext uri="{BB962C8B-B14F-4D97-AF65-F5344CB8AC3E}">
        <p14:creationId xmlns:p14="http://schemas.microsoft.com/office/powerpoint/2010/main" val="1603917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CE0D-2EE6-2C71-B241-FFCFAD620690}"/>
              </a:ext>
            </a:extLst>
          </p:cNvPr>
          <p:cNvSpPr>
            <a:spLocks noGrp="1"/>
          </p:cNvSpPr>
          <p:nvPr>
            <p:ph type="title"/>
          </p:nvPr>
        </p:nvSpPr>
        <p:spPr>
          <a:xfrm>
            <a:off x="418443" y="136526"/>
            <a:ext cx="8252591" cy="1292882"/>
          </a:xfrm>
        </p:spPr>
        <p:txBody>
          <a:bodyPr/>
          <a:lstStyle/>
          <a:p>
            <a:r>
              <a:rPr lang="en-US" dirty="0"/>
              <a:t>China’s Yinghuo-1 Orbiter and Russia’s Phobos-Grunt Phobos Sample Return Mission</a:t>
            </a:r>
          </a:p>
        </p:txBody>
      </p:sp>
      <p:sp>
        <p:nvSpPr>
          <p:cNvPr id="3" name="Content Placeholder 2">
            <a:extLst>
              <a:ext uri="{FF2B5EF4-FFF2-40B4-BE49-F238E27FC236}">
                <a16:creationId xmlns:a16="http://schemas.microsoft.com/office/drawing/2014/main" id="{D77A1072-1F10-3993-6FB9-B3F0A5B2C0D5}"/>
              </a:ext>
            </a:extLst>
          </p:cNvPr>
          <p:cNvSpPr>
            <a:spLocks noGrp="1"/>
          </p:cNvSpPr>
          <p:nvPr>
            <p:ph idx="1"/>
          </p:nvPr>
        </p:nvSpPr>
        <p:spPr>
          <a:xfrm>
            <a:off x="472966" y="1429408"/>
            <a:ext cx="7886700" cy="4695716"/>
          </a:xfrm>
        </p:spPr>
        <p:txBody>
          <a:bodyPr/>
          <a:lstStyle/>
          <a:p>
            <a:r>
              <a:rPr lang="en-US" dirty="0"/>
              <a:t>Part of a cooperative space agreement between Russia and China</a:t>
            </a:r>
          </a:p>
          <a:p>
            <a:r>
              <a:rPr lang="en-US" dirty="0"/>
              <a:t>Launched together from Baikonur November 2011</a:t>
            </a:r>
          </a:p>
          <a:p>
            <a:r>
              <a:rPr lang="en-US" dirty="0"/>
              <a:t>Failed to initiate burn to leave Earth orbit</a:t>
            </a:r>
          </a:p>
          <a:p>
            <a:r>
              <a:rPr lang="en-US" dirty="0"/>
              <a:t>Disintegrated over the Pacific Ocean in January 2012</a:t>
            </a:r>
          </a:p>
          <a:p>
            <a:endParaRPr lang="en-US" dirty="0"/>
          </a:p>
        </p:txBody>
      </p:sp>
      <p:sp>
        <p:nvSpPr>
          <p:cNvPr id="4" name="Slide Number Placeholder 3">
            <a:extLst>
              <a:ext uri="{FF2B5EF4-FFF2-40B4-BE49-F238E27FC236}">
                <a16:creationId xmlns:a16="http://schemas.microsoft.com/office/drawing/2014/main" id="{EF31C463-065E-1E42-0DCC-B57B1F3A4594}"/>
              </a:ext>
            </a:extLst>
          </p:cNvPr>
          <p:cNvSpPr>
            <a:spLocks noGrp="1"/>
          </p:cNvSpPr>
          <p:nvPr>
            <p:ph type="sldNum" sz="quarter" idx="12"/>
          </p:nvPr>
        </p:nvSpPr>
        <p:spPr/>
        <p:txBody>
          <a:bodyPr/>
          <a:lstStyle/>
          <a:p>
            <a:fld id="{6E2D2B3B-882E-40F3-A32F-6DD516915044}" type="slidenum">
              <a:rPr lang="en-US" smtClean="0"/>
              <a:pPr/>
              <a:t>11</a:t>
            </a:fld>
            <a:endParaRPr lang="en-US" dirty="0"/>
          </a:p>
        </p:txBody>
      </p:sp>
    </p:spTree>
    <p:extLst>
      <p:ext uri="{BB962C8B-B14F-4D97-AF65-F5344CB8AC3E}">
        <p14:creationId xmlns:p14="http://schemas.microsoft.com/office/powerpoint/2010/main" val="3824165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CE0D-2EE6-2C71-B241-FFCFAD620690}"/>
              </a:ext>
            </a:extLst>
          </p:cNvPr>
          <p:cNvSpPr>
            <a:spLocks noGrp="1"/>
          </p:cNvSpPr>
          <p:nvPr>
            <p:ph type="title"/>
          </p:nvPr>
        </p:nvSpPr>
        <p:spPr>
          <a:xfrm>
            <a:off x="418443" y="136525"/>
            <a:ext cx="7886700" cy="769991"/>
          </a:xfrm>
        </p:spPr>
        <p:txBody>
          <a:bodyPr/>
          <a:lstStyle/>
          <a:p>
            <a:r>
              <a:rPr lang="en-US" dirty="0"/>
              <a:t>US MAVEN</a:t>
            </a:r>
          </a:p>
        </p:txBody>
      </p:sp>
      <p:sp>
        <p:nvSpPr>
          <p:cNvPr id="3" name="Content Placeholder 2">
            <a:extLst>
              <a:ext uri="{FF2B5EF4-FFF2-40B4-BE49-F238E27FC236}">
                <a16:creationId xmlns:a16="http://schemas.microsoft.com/office/drawing/2014/main" id="{D77A1072-1F10-3993-6FB9-B3F0A5B2C0D5}"/>
              </a:ext>
            </a:extLst>
          </p:cNvPr>
          <p:cNvSpPr>
            <a:spLocks noGrp="1"/>
          </p:cNvSpPr>
          <p:nvPr>
            <p:ph idx="1"/>
          </p:nvPr>
        </p:nvSpPr>
        <p:spPr>
          <a:xfrm>
            <a:off x="555077" y="906516"/>
            <a:ext cx="7886700" cy="5449834"/>
          </a:xfrm>
        </p:spPr>
        <p:txBody>
          <a:bodyPr/>
          <a:lstStyle/>
          <a:p>
            <a:r>
              <a:rPr lang="en-US" dirty="0"/>
              <a:t>Mars Atmosphere and Volatile Evolution</a:t>
            </a:r>
          </a:p>
          <a:p>
            <a:r>
              <a:rPr lang="en-US" dirty="0"/>
              <a:t>$582 million</a:t>
            </a:r>
          </a:p>
          <a:p>
            <a:r>
              <a:rPr lang="en-US" dirty="0"/>
              <a:t>Launched November 2013, orbited September 2014</a:t>
            </a:r>
          </a:p>
          <a:p>
            <a:r>
              <a:rPr lang="en-US" dirty="0"/>
              <a:t>Showed how water in the atmosphere is split to H</a:t>
            </a:r>
            <a:r>
              <a:rPr lang="en-US" baseline="-25000" dirty="0"/>
              <a:t>2</a:t>
            </a:r>
            <a:r>
              <a:rPr lang="en-US" dirty="0"/>
              <a:t> and O by solar radiation, H</a:t>
            </a:r>
            <a:r>
              <a:rPr lang="en-US" baseline="-25000" dirty="0"/>
              <a:t>2 </a:t>
            </a:r>
            <a:r>
              <a:rPr lang="en-US" dirty="0"/>
              <a:t>rises and is stripped away by the solar wind</a:t>
            </a:r>
          </a:p>
        </p:txBody>
      </p:sp>
      <p:sp>
        <p:nvSpPr>
          <p:cNvPr id="4" name="Slide Number Placeholder 3">
            <a:extLst>
              <a:ext uri="{FF2B5EF4-FFF2-40B4-BE49-F238E27FC236}">
                <a16:creationId xmlns:a16="http://schemas.microsoft.com/office/drawing/2014/main" id="{EF31C463-065E-1E42-0DCC-B57B1F3A4594}"/>
              </a:ext>
            </a:extLst>
          </p:cNvPr>
          <p:cNvSpPr>
            <a:spLocks noGrp="1"/>
          </p:cNvSpPr>
          <p:nvPr>
            <p:ph type="sldNum" sz="quarter" idx="12"/>
          </p:nvPr>
        </p:nvSpPr>
        <p:spPr/>
        <p:txBody>
          <a:bodyPr/>
          <a:lstStyle/>
          <a:p>
            <a:fld id="{6E2D2B3B-882E-40F3-A32F-6DD516915044}" type="slidenum">
              <a:rPr lang="en-US" smtClean="0"/>
              <a:pPr/>
              <a:t>12</a:t>
            </a:fld>
            <a:endParaRPr lang="en-US" dirty="0"/>
          </a:p>
        </p:txBody>
      </p:sp>
    </p:spTree>
    <p:extLst>
      <p:ext uri="{BB962C8B-B14F-4D97-AF65-F5344CB8AC3E}">
        <p14:creationId xmlns:p14="http://schemas.microsoft.com/office/powerpoint/2010/main" val="2060553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CE0D-2EE6-2C71-B241-FFCFAD620690}"/>
              </a:ext>
            </a:extLst>
          </p:cNvPr>
          <p:cNvSpPr>
            <a:spLocks noGrp="1"/>
          </p:cNvSpPr>
          <p:nvPr>
            <p:ph type="title"/>
          </p:nvPr>
        </p:nvSpPr>
        <p:spPr>
          <a:xfrm>
            <a:off x="428953" y="0"/>
            <a:ext cx="7886700" cy="769991"/>
          </a:xfrm>
        </p:spPr>
        <p:txBody>
          <a:bodyPr/>
          <a:lstStyle/>
          <a:p>
            <a:r>
              <a:rPr lang="en-US" dirty="0"/>
              <a:t>India’s Mars Orbiter Mission (Mangalyaan)</a:t>
            </a:r>
          </a:p>
        </p:txBody>
      </p:sp>
      <p:sp>
        <p:nvSpPr>
          <p:cNvPr id="3" name="Content Placeholder 2">
            <a:extLst>
              <a:ext uri="{FF2B5EF4-FFF2-40B4-BE49-F238E27FC236}">
                <a16:creationId xmlns:a16="http://schemas.microsoft.com/office/drawing/2014/main" id="{D77A1072-1F10-3993-6FB9-B3F0A5B2C0D5}"/>
              </a:ext>
            </a:extLst>
          </p:cNvPr>
          <p:cNvSpPr>
            <a:spLocks noGrp="1"/>
          </p:cNvSpPr>
          <p:nvPr>
            <p:ph idx="1"/>
          </p:nvPr>
        </p:nvSpPr>
        <p:spPr>
          <a:xfrm>
            <a:off x="523546" y="685800"/>
            <a:ext cx="7886700" cy="2025870"/>
          </a:xfrm>
        </p:spPr>
        <p:txBody>
          <a:bodyPr/>
          <a:lstStyle/>
          <a:p>
            <a:r>
              <a:rPr lang="en-US" dirty="0"/>
              <a:t>Built and operated by the Indian Space Research Organization (ISRO)</a:t>
            </a:r>
          </a:p>
          <a:p>
            <a:r>
              <a:rPr lang="en-US" dirty="0"/>
              <a:t>$73 million</a:t>
            </a:r>
          </a:p>
          <a:p>
            <a:r>
              <a:rPr lang="en-US" dirty="0"/>
              <a:t>Launched November 2013 from Satish Dhawan Space Center</a:t>
            </a:r>
          </a:p>
          <a:p>
            <a:r>
              <a:rPr lang="en-US" dirty="0"/>
              <a:t>Entered orbit around Mars in September 2014</a:t>
            </a:r>
          </a:p>
          <a:p>
            <a:r>
              <a:rPr lang="en-US" dirty="0"/>
              <a:t>Operated until April 2022</a:t>
            </a:r>
          </a:p>
          <a:p>
            <a:pPr lvl="1"/>
            <a:endParaRPr lang="en-US" dirty="0"/>
          </a:p>
          <a:p>
            <a:endParaRPr lang="en-US" dirty="0"/>
          </a:p>
        </p:txBody>
      </p:sp>
      <p:sp>
        <p:nvSpPr>
          <p:cNvPr id="4" name="Slide Number Placeholder 3">
            <a:extLst>
              <a:ext uri="{FF2B5EF4-FFF2-40B4-BE49-F238E27FC236}">
                <a16:creationId xmlns:a16="http://schemas.microsoft.com/office/drawing/2014/main" id="{EF31C463-065E-1E42-0DCC-B57B1F3A4594}"/>
              </a:ext>
            </a:extLst>
          </p:cNvPr>
          <p:cNvSpPr>
            <a:spLocks noGrp="1"/>
          </p:cNvSpPr>
          <p:nvPr>
            <p:ph type="sldNum" sz="quarter" idx="12"/>
          </p:nvPr>
        </p:nvSpPr>
        <p:spPr/>
        <p:txBody>
          <a:bodyPr/>
          <a:lstStyle/>
          <a:p>
            <a:fld id="{6E2D2B3B-882E-40F3-A32F-6DD516915044}" type="slidenum">
              <a:rPr lang="en-US" smtClean="0"/>
              <a:pPr/>
              <a:t>13</a:t>
            </a:fld>
            <a:endParaRPr lang="en-US" dirty="0"/>
          </a:p>
        </p:txBody>
      </p:sp>
      <p:pic>
        <p:nvPicPr>
          <p:cNvPr id="6" name="Picture 5" descr="A planet in space&#10;&#10;Description automatically generated">
            <a:extLst>
              <a:ext uri="{FF2B5EF4-FFF2-40B4-BE49-F238E27FC236}">
                <a16:creationId xmlns:a16="http://schemas.microsoft.com/office/drawing/2014/main" id="{58403092-A654-E0B4-BE6B-809B2F9FF3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9" y="2309773"/>
            <a:ext cx="4411702" cy="4411702"/>
          </a:xfrm>
          <a:prstGeom prst="rect">
            <a:avLst/>
          </a:prstGeom>
        </p:spPr>
      </p:pic>
      <p:sp>
        <p:nvSpPr>
          <p:cNvPr id="7" name="TextBox 6">
            <a:extLst>
              <a:ext uri="{FF2B5EF4-FFF2-40B4-BE49-F238E27FC236}">
                <a16:creationId xmlns:a16="http://schemas.microsoft.com/office/drawing/2014/main" id="{D80E9610-E62F-2DC2-C858-80031EE2F04C}"/>
              </a:ext>
            </a:extLst>
          </p:cNvPr>
          <p:cNvSpPr txBox="1"/>
          <p:nvPr/>
        </p:nvSpPr>
        <p:spPr>
          <a:xfrm>
            <a:off x="523546" y="2711670"/>
            <a:ext cx="3764675" cy="3693319"/>
          </a:xfrm>
          <a:prstGeom prst="rect">
            <a:avLst/>
          </a:prstGeom>
          <a:noFill/>
        </p:spPr>
        <p:txBody>
          <a:bodyPr wrap="square" rtlCol="0">
            <a:spAutoFit/>
          </a:bodyPr>
          <a:lstStyle/>
          <a:p>
            <a:pPr marL="285750" indent="-285750">
              <a:buFont typeface="Arial" panose="020B0604020202020204" pitchFamily="34" charset="0"/>
              <a:buChar char="•"/>
            </a:pPr>
            <a:r>
              <a:rPr lang="en-US" dirty="0"/>
              <a:t>Instrumentation</a:t>
            </a:r>
          </a:p>
          <a:p>
            <a:pPr marL="742950" lvl="1" indent="-285750">
              <a:buFont typeface="Arial" panose="020B0604020202020204" pitchFamily="34" charset="0"/>
              <a:buChar char="•"/>
            </a:pPr>
            <a:r>
              <a:rPr lang="en-US" dirty="0"/>
              <a:t>Visible and infrared cameras Lyman-alpha Photometer measured H and D in the atmosphere</a:t>
            </a:r>
          </a:p>
          <a:p>
            <a:pPr marL="742950" lvl="1" indent="-285750">
              <a:buFont typeface="Arial" panose="020B0604020202020204" pitchFamily="34" charset="0"/>
              <a:buChar char="•"/>
            </a:pPr>
            <a:r>
              <a:rPr lang="en-US" dirty="0"/>
              <a:t>Methane sensor (fatal flaw in how data was returned to Earth)</a:t>
            </a:r>
          </a:p>
          <a:p>
            <a:pPr marL="742950" lvl="1" indent="-285750">
              <a:buFont typeface="Arial" panose="020B0604020202020204" pitchFamily="34" charset="0"/>
              <a:buChar char="•"/>
            </a:pPr>
            <a:r>
              <a:rPr lang="en-US" dirty="0"/>
              <a:t>Mass-spectrometer measured altitude profiles of CO</a:t>
            </a:r>
            <a:r>
              <a:rPr lang="en-US" baseline="-25000" dirty="0"/>
              <a:t>2</a:t>
            </a:r>
            <a:r>
              <a:rPr lang="en-US" dirty="0"/>
              <a:t>, CO, N</a:t>
            </a:r>
            <a:r>
              <a:rPr lang="en-US" baseline="-25000" dirty="0"/>
              <a:t>2</a:t>
            </a:r>
            <a:r>
              <a:rPr lang="en-US" dirty="0"/>
              <a:t> and O</a:t>
            </a:r>
            <a:r>
              <a:rPr lang="en-US" baseline="-25000" dirty="0"/>
              <a:t>2</a:t>
            </a:r>
          </a:p>
          <a:p>
            <a:pPr lvl="1"/>
            <a:endParaRPr lang="en-US" dirty="0"/>
          </a:p>
          <a:p>
            <a:endParaRPr lang="en-US" dirty="0"/>
          </a:p>
        </p:txBody>
      </p:sp>
    </p:spTree>
    <p:extLst>
      <p:ext uri="{BB962C8B-B14F-4D97-AF65-F5344CB8AC3E}">
        <p14:creationId xmlns:p14="http://schemas.microsoft.com/office/powerpoint/2010/main" val="2814193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CE0D-2EE6-2C71-B241-FFCFAD620690}"/>
              </a:ext>
            </a:extLst>
          </p:cNvPr>
          <p:cNvSpPr>
            <a:spLocks noGrp="1"/>
          </p:cNvSpPr>
          <p:nvPr>
            <p:ph type="title"/>
          </p:nvPr>
        </p:nvSpPr>
        <p:spPr>
          <a:xfrm>
            <a:off x="439463" y="52442"/>
            <a:ext cx="7886700" cy="769991"/>
          </a:xfrm>
        </p:spPr>
        <p:txBody>
          <a:bodyPr/>
          <a:lstStyle/>
          <a:p>
            <a:r>
              <a:rPr lang="en-US" dirty="0"/>
              <a:t>US InSight Lander</a:t>
            </a:r>
          </a:p>
        </p:txBody>
      </p:sp>
      <p:sp>
        <p:nvSpPr>
          <p:cNvPr id="3" name="Content Placeholder 2">
            <a:extLst>
              <a:ext uri="{FF2B5EF4-FFF2-40B4-BE49-F238E27FC236}">
                <a16:creationId xmlns:a16="http://schemas.microsoft.com/office/drawing/2014/main" id="{D77A1072-1F10-3993-6FB9-B3F0A5B2C0D5}"/>
              </a:ext>
            </a:extLst>
          </p:cNvPr>
          <p:cNvSpPr>
            <a:spLocks noGrp="1"/>
          </p:cNvSpPr>
          <p:nvPr>
            <p:ph idx="1"/>
          </p:nvPr>
        </p:nvSpPr>
        <p:spPr>
          <a:xfrm>
            <a:off x="523546" y="822433"/>
            <a:ext cx="7886700" cy="5725511"/>
          </a:xfrm>
        </p:spPr>
        <p:txBody>
          <a:bodyPr/>
          <a:lstStyle/>
          <a:p>
            <a:r>
              <a:rPr lang="en-US" dirty="0"/>
              <a:t>Interior exploration using Seismic Investigations, Geodesy and Heat Transport </a:t>
            </a:r>
          </a:p>
          <a:p>
            <a:r>
              <a:rPr lang="en-US" dirty="0"/>
              <a:t>$830 million mission to place a seismometer and measure heat transfer with a deep probe</a:t>
            </a:r>
          </a:p>
          <a:p>
            <a:r>
              <a:rPr lang="en-US" dirty="0"/>
              <a:t>Launched May 2018, landed November 2018</a:t>
            </a:r>
          </a:p>
          <a:p>
            <a:r>
              <a:rPr lang="en-US" dirty="0"/>
              <a:t>Recorded 1,313 marsquakes, including one in May 2022 estimated at magnitude 5</a:t>
            </a:r>
          </a:p>
          <a:p>
            <a:r>
              <a:rPr lang="en-US" dirty="0"/>
              <a:t>Concluded that the core is partially molten, and the crust is thinner than expected and may have two or three sub-layers</a:t>
            </a:r>
          </a:p>
          <a:p>
            <a:r>
              <a:rPr lang="en-US" dirty="0"/>
              <a:t>The heat transfer probe was to be hammered 16 feet in with a percussive drill, which underperformed resulting in it going only about one foot deep rendering the science useless</a:t>
            </a:r>
          </a:p>
          <a:p>
            <a:endParaRPr lang="en-US" dirty="0"/>
          </a:p>
        </p:txBody>
      </p:sp>
      <p:sp>
        <p:nvSpPr>
          <p:cNvPr id="4" name="Slide Number Placeholder 3">
            <a:extLst>
              <a:ext uri="{FF2B5EF4-FFF2-40B4-BE49-F238E27FC236}">
                <a16:creationId xmlns:a16="http://schemas.microsoft.com/office/drawing/2014/main" id="{EF31C463-065E-1E42-0DCC-B57B1F3A4594}"/>
              </a:ext>
            </a:extLst>
          </p:cNvPr>
          <p:cNvSpPr>
            <a:spLocks noGrp="1"/>
          </p:cNvSpPr>
          <p:nvPr>
            <p:ph type="sldNum" sz="quarter" idx="12"/>
          </p:nvPr>
        </p:nvSpPr>
        <p:spPr/>
        <p:txBody>
          <a:bodyPr/>
          <a:lstStyle/>
          <a:p>
            <a:fld id="{6E2D2B3B-882E-40F3-A32F-6DD516915044}" type="slidenum">
              <a:rPr lang="en-US" smtClean="0"/>
              <a:pPr/>
              <a:t>14</a:t>
            </a:fld>
            <a:endParaRPr lang="en-US" dirty="0"/>
          </a:p>
        </p:txBody>
      </p:sp>
    </p:spTree>
    <p:extLst>
      <p:ext uri="{BB962C8B-B14F-4D97-AF65-F5344CB8AC3E}">
        <p14:creationId xmlns:p14="http://schemas.microsoft.com/office/powerpoint/2010/main" val="3531651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CE0D-2EE6-2C71-B241-FFCFAD620690}"/>
              </a:ext>
            </a:extLst>
          </p:cNvPr>
          <p:cNvSpPr>
            <a:spLocks noGrp="1"/>
          </p:cNvSpPr>
          <p:nvPr>
            <p:ph type="title"/>
          </p:nvPr>
        </p:nvSpPr>
        <p:spPr>
          <a:xfrm>
            <a:off x="439463" y="0"/>
            <a:ext cx="7886700" cy="662261"/>
          </a:xfrm>
        </p:spPr>
        <p:txBody>
          <a:bodyPr/>
          <a:lstStyle/>
          <a:p>
            <a:r>
              <a:rPr lang="en-US" dirty="0"/>
              <a:t>Emirati Hope</a:t>
            </a:r>
          </a:p>
        </p:txBody>
      </p:sp>
      <p:sp>
        <p:nvSpPr>
          <p:cNvPr id="3" name="Content Placeholder 2">
            <a:extLst>
              <a:ext uri="{FF2B5EF4-FFF2-40B4-BE49-F238E27FC236}">
                <a16:creationId xmlns:a16="http://schemas.microsoft.com/office/drawing/2014/main" id="{D77A1072-1F10-3993-6FB9-B3F0A5B2C0D5}"/>
              </a:ext>
            </a:extLst>
          </p:cNvPr>
          <p:cNvSpPr>
            <a:spLocks noGrp="1"/>
          </p:cNvSpPr>
          <p:nvPr>
            <p:ph idx="1"/>
          </p:nvPr>
        </p:nvSpPr>
        <p:spPr>
          <a:xfrm>
            <a:off x="523546" y="662261"/>
            <a:ext cx="8378716" cy="2196553"/>
          </a:xfrm>
        </p:spPr>
        <p:txBody>
          <a:bodyPr>
            <a:normAutofit/>
          </a:bodyPr>
          <a:lstStyle/>
          <a:p>
            <a:r>
              <a:rPr lang="en-US" dirty="0"/>
              <a:t>$200 million United Arab Emirates Mars orbiter</a:t>
            </a:r>
          </a:p>
          <a:p>
            <a:r>
              <a:rPr lang="en-US" dirty="0"/>
              <a:t>200 Emirati scientists and engineers design, developed, and operated the spacecraft under the Mohammed bin Rashid Space Centre</a:t>
            </a:r>
          </a:p>
          <a:p>
            <a:r>
              <a:rPr lang="en-US" dirty="0"/>
              <a:t>Assembled at the University of Colorado in cooperation with US engineers</a:t>
            </a:r>
          </a:p>
          <a:p>
            <a:r>
              <a:rPr lang="en-US" dirty="0"/>
              <a:t>Launched from Japan on July 2020 with orbit insertion in February 2021</a:t>
            </a:r>
          </a:p>
        </p:txBody>
      </p:sp>
      <p:sp>
        <p:nvSpPr>
          <p:cNvPr id="4" name="Slide Number Placeholder 3">
            <a:extLst>
              <a:ext uri="{FF2B5EF4-FFF2-40B4-BE49-F238E27FC236}">
                <a16:creationId xmlns:a16="http://schemas.microsoft.com/office/drawing/2014/main" id="{EF31C463-065E-1E42-0DCC-B57B1F3A4594}"/>
              </a:ext>
            </a:extLst>
          </p:cNvPr>
          <p:cNvSpPr>
            <a:spLocks noGrp="1"/>
          </p:cNvSpPr>
          <p:nvPr>
            <p:ph type="sldNum" sz="quarter" idx="12"/>
          </p:nvPr>
        </p:nvSpPr>
        <p:spPr/>
        <p:txBody>
          <a:bodyPr/>
          <a:lstStyle/>
          <a:p>
            <a:fld id="{6E2D2B3B-882E-40F3-A32F-6DD516915044}" type="slidenum">
              <a:rPr lang="en-US" smtClean="0"/>
              <a:pPr/>
              <a:t>15</a:t>
            </a:fld>
            <a:endParaRPr lang="en-US" dirty="0"/>
          </a:p>
        </p:txBody>
      </p:sp>
      <p:pic>
        <p:nvPicPr>
          <p:cNvPr id="6" name="Picture 5" descr="A close up of a planet&#10;&#10;Description automatically generated">
            <a:extLst>
              <a:ext uri="{FF2B5EF4-FFF2-40B4-BE49-F238E27FC236}">
                <a16:creationId xmlns:a16="http://schemas.microsoft.com/office/drawing/2014/main" id="{B7546F4D-5F64-7AD7-D8EF-31106C0EB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0288" y="2858814"/>
            <a:ext cx="5803413" cy="3862661"/>
          </a:xfrm>
          <a:prstGeom prst="rect">
            <a:avLst/>
          </a:prstGeom>
        </p:spPr>
      </p:pic>
      <p:sp>
        <p:nvSpPr>
          <p:cNvPr id="7" name="TextBox 6">
            <a:extLst>
              <a:ext uri="{FF2B5EF4-FFF2-40B4-BE49-F238E27FC236}">
                <a16:creationId xmlns:a16="http://schemas.microsoft.com/office/drawing/2014/main" id="{EB2C860A-421B-5B8E-4650-7183709B84BA}"/>
              </a:ext>
            </a:extLst>
          </p:cNvPr>
          <p:cNvSpPr txBox="1"/>
          <p:nvPr/>
        </p:nvSpPr>
        <p:spPr>
          <a:xfrm>
            <a:off x="523546" y="2858814"/>
            <a:ext cx="2808234" cy="2954655"/>
          </a:xfrm>
          <a:prstGeom prst="rect">
            <a:avLst/>
          </a:prstGeom>
          <a:noFill/>
        </p:spPr>
        <p:txBody>
          <a:bodyPr wrap="square" rtlCol="0">
            <a:spAutoFit/>
          </a:bodyPr>
          <a:lstStyle/>
          <a:p>
            <a:pPr marL="173736" indent="-173736">
              <a:buFont typeface="Arial" panose="020B0604020202020204" pitchFamily="34" charset="0"/>
              <a:buChar char="•"/>
            </a:pPr>
            <a:r>
              <a:rPr lang="en-US" sz="2100" dirty="0"/>
              <a:t>Contains an imager and infrared and ultraviolet spectrometers</a:t>
            </a:r>
          </a:p>
          <a:p>
            <a:pPr marL="173736" indent="-173736">
              <a:buFont typeface="Arial" panose="020B0604020202020204" pitchFamily="34" charset="0"/>
              <a:buChar char="•"/>
            </a:pPr>
            <a:r>
              <a:rPr lang="en-US" sz="2100" dirty="0"/>
              <a:t>Imaged auroras, returned data on atmosphere, climate and dust storms</a:t>
            </a:r>
          </a:p>
          <a:p>
            <a:endParaRPr lang="en-US" dirty="0"/>
          </a:p>
        </p:txBody>
      </p:sp>
    </p:spTree>
    <p:extLst>
      <p:ext uri="{BB962C8B-B14F-4D97-AF65-F5344CB8AC3E}">
        <p14:creationId xmlns:p14="http://schemas.microsoft.com/office/powerpoint/2010/main" val="1164030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CE0D-2EE6-2C71-B241-FFCFAD620690}"/>
              </a:ext>
            </a:extLst>
          </p:cNvPr>
          <p:cNvSpPr>
            <a:spLocks noGrp="1"/>
          </p:cNvSpPr>
          <p:nvPr>
            <p:ph type="title"/>
          </p:nvPr>
        </p:nvSpPr>
        <p:spPr>
          <a:xfrm>
            <a:off x="439463" y="52442"/>
            <a:ext cx="7886700" cy="769991"/>
          </a:xfrm>
        </p:spPr>
        <p:txBody>
          <a:bodyPr/>
          <a:lstStyle/>
          <a:p>
            <a:r>
              <a:rPr lang="en-US" dirty="0"/>
              <a:t>China Tianwen-1</a:t>
            </a:r>
          </a:p>
        </p:txBody>
      </p:sp>
      <p:sp>
        <p:nvSpPr>
          <p:cNvPr id="3" name="Content Placeholder 2">
            <a:extLst>
              <a:ext uri="{FF2B5EF4-FFF2-40B4-BE49-F238E27FC236}">
                <a16:creationId xmlns:a16="http://schemas.microsoft.com/office/drawing/2014/main" id="{D77A1072-1F10-3993-6FB9-B3F0A5B2C0D5}"/>
              </a:ext>
            </a:extLst>
          </p:cNvPr>
          <p:cNvSpPr>
            <a:spLocks noGrp="1"/>
          </p:cNvSpPr>
          <p:nvPr>
            <p:ph idx="1"/>
          </p:nvPr>
        </p:nvSpPr>
        <p:spPr>
          <a:xfrm>
            <a:off x="523546" y="822433"/>
            <a:ext cx="7886700" cy="5725511"/>
          </a:xfrm>
        </p:spPr>
        <p:txBody>
          <a:bodyPr/>
          <a:lstStyle/>
          <a:p>
            <a:r>
              <a:rPr lang="en-US" dirty="0"/>
              <a:t>Launched from the Wenchang Spacecraft Launch Site on the island of Hainan in July of 2020 on a Long March 5 heavy-lift launch vehicle, and entered Martian orbit in February of 2021</a:t>
            </a:r>
          </a:p>
          <a:p>
            <a:r>
              <a:rPr lang="en-US" dirty="0"/>
              <a:t>After studying landing sites, the lander touched down 25ᴼ north in Utopia Planitia in May 2021 using an aeroshell, supersonic parachute and retrorockets</a:t>
            </a:r>
          </a:p>
          <a:p>
            <a:r>
              <a:rPr lang="en-US" dirty="0"/>
              <a:t>Ten days later the Zhurong rover was deployed and explored for the planned 90 days, and continued out to one Earth year, then went into hibernation for the Martian winter</a:t>
            </a:r>
          </a:p>
          <a:p>
            <a:r>
              <a:rPr lang="en-US" dirty="0"/>
              <a:t>The orbiter has the usual array of instruments and continues to operate well as of Summer 2023</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EF31C463-065E-1E42-0DCC-B57B1F3A4594}"/>
              </a:ext>
            </a:extLst>
          </p:cNvPr>
          <p:cNvSpPr>
            <a:spLocks noGrp="1"/>
          </p:cNvSpPr>
          <p:nvPr>
            <p:ph type="sldNum" sz="quarter" idx="12"/>
          </p:nvPr>
        </p:nvSpPr>
        <p:spPr/>
        <p:txBody>
          <a:bodyPr/>
          <a:lstStyle/>
          <a:p>
            <a:fld id="{6E2D2B3B-882E-40F3-A32F-6DD516915044}" type="slidenum">
              <a:rPr lang="en-US" smtClean="0"/>
              <a:pPr/>
              <a:t>16</a:t>
            </a:fld>
            <a:endParaRPr lang="en-US" dirty="0"/>
          </a:p>
        </p:txBody>
      </p:sp>
    </p:spTree>
    <p:extLst>
      <p:ext uri="{BB962C8B-B14F-4D97-AF65-F5344CB8AC3E}">
        <p14:creationId xmlns:p14="http://schemas.microsoft.com/office/powerpoint/2010/main" val="244377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CE0D-2EE6-2C71-B241-FFCFAD620690}"/>
              </a:ext>
            </a:extLst>
          </p:cNvPr>
          <p:cNvSpPr>
            <a:spLocks noGrp="1"/>
          </p:cNvSpPr>
          <p:nvPr>
            <p:ph type="title"/>
          </p:nvPr>
        </p:nvSpPr>
        <p:spPr>
          <a:xfrm>
            <a:off x="439463" y="52442"/>
            <a:ext cx="7886700" cy="769991"/>
          </a:xfrm>
        </p:spPr>
        <p:txBody>
          <a:bodyPr>
            <a:normAutofit/>
          </a:bodyPr>
          <a:lstStyle/>
          <a:p>
            <a:r>
              <a:rPr lang="en-US" dirty="0"/>
              <a:t>US Perseverance Rover</a:t>
            </a:r>
          </a:p>
        </p:txBody>
      </p:sp>
      <p:sp>
        <p:nvSpPr>
          <p:cNvPr id="3" name="Content Placeholder 2">
            <a:extLst>
              <a:ext uri="{FF2B5EF4-FFF2-40B4-BE49-F238E27FC236}">
                <a16:creationId xmlns:a16="http://schemas.microsoft.com/office/drawing/2014/main" id="{D77A1072-1F10-3993-6FB9-B3F0A5B2C0D5}"/>
              </a:ext>
            </a:extLst>
          </p:cNvPr>
          <p:cNvSpPr>
            <a:spLocks noGrp="1"/>
          </p:cNvSpPr>
          <p:nvPr>
            <p:ph idx="1"/>
          </p:nvPr>
        </p:nvSpPr>
        <p:spPr>
          <a:xfrm>
            <a:off x="523546" y="822433"/>
            <a:ext cx="7886700" cy="5725511"/>
          </a:xfrm>
        </p:spPr>
        <p:txBody>
          <a:bodyPr>
            <a:normAutofit/>
          </a:bodyPr>
          <a:lstStyle/>
          <a:p>
            <a:r>
              <a:rPr lang="en-US" dirty="0"/>
              <a:t>Similar to Curiosity and designed to explore Jezero Crater, the $2.2 billion spacecraft launched July 2020 and landed February 2021</a:t>
            </a:r>
          </a:p>
          <a:p>
            <a:r>
              <a:rPr lang="en-US" dirty="0"/>
              <a:t>EDL like Curiosity, but </a:t>
            </a:r>
            <a:r>
              <a:rPr lang="en-US" dirty="0">
                <a:hlinkClick r:id="rId2"/>
              </a:rPr>
              <a:t>live streamed (3:05)</a:t>
            </a:r>
            <a:r>
              <a:rPr lang="en-US" dirty="0"/>
              <a:t> for the first time and using cameras to control the landing site for the first time</a:t>
            </a:r>
          </a:p>
          <a:p>
            <a:r>
              <a:rPr lang="en-US" dirty="0"/>
              <a:t>Has an engraved caduceus in honor of Covid healthcare workers</a:t>
            </a:r>
          </a:p>
          <a:p>
            <a:r>
              <a:rPr lang="en-US" dirty="0"/>
              <a:t>Similar instrumentation to Curiosity with the addition of two </a:t>
            </a:r>
            <a:r>
              <a:rPr lang="en-US" dirty="0">
                <a:hlinkClick r:id="rId3"/>
              </a:rPr>
              <a:t>microphones (3:15)</a:t>
            </a:r>
            <a:endParaRPr lang="en-US" dirty="0"/>
          </a:p>
          <a:p>
            <a:r>
              <a:rPr lang="en-US" dirty="0"/>
              <a:t>Cached samples for future Sample Return Mission</a:t>
            </a:r>
          </a:p>
          <a:p>
            <a:r>
              <a:rPr lang="en-US" dirty="0"/>
              <a:t>Added a helicopter named Ingenuity</a:t>
            </a:r>
          </a:p>
          <a:p>
            <a:r>
              <a:rPr lang="en-US" dirty="0"/>
              <a:t>Some findings</a:t>
            </a:r>
          </a:p>
          <a:p>
            <a:pPr lvl="1"/>
            <a:r>
              <a:rPr lang="en-US" dirty="0"/>
              <a:t>Detected organic molecules in 2022: Raman and fluorescence spectroscopy found single-ring aromatics and polycyclic aromatic hydrocarbons</a:t>
            </a:r>
          </a:p>
          <a:p>
            <a:pPr lvl="1"/>
            <a:r>
              <a:rPr lang="en-US" dirty="0"/>
              <a:t>Jezero Crater is made of igneous rocks containing olivine and pyroxene which are usually found in thick magma bodies, but these were changed by water since carbonate and sulfate minerals were also found</a:t>
            </a:r>
          </a:p>
          <a:p>
            <a:pPr lvl="1"/>
            <a:r>
              <a:rPr lang="en-US" dirty="0"/>
              <a:t>On a typical Martian day at least four dust devils pass Perseverance  peaking just after noon</a:t>
            </a:r>
          </a:p>
        </p:txBody>
      </p:sp>
      <p:sp>
        <p:nvSpPr>
          <p:cNvPr id="4" name="Slide Number Placeholder 3">
            <a:extLst>
              <a:ext uri="{FF2B5EF4-FFF2-40B4-BE49-F238E27FC236}">
                <a16:creationId xmlns:a16="http://schemas.microsoft.com/office/drawing/2014/main" id="{EF31C463-065E-1E42-0DCC-B57B1F3A4594}"/>
              </a:ext>
            </a:extLst>
          </p:cNvPr>
          <p:cNvSpPr>
            <a:spLocks noGrp="1"/>
          </p:cNvSpPr>
          <p:nvPr>
            <p:ph type="sldNum" sz="quarter" idx="12"/>
          </p:nvPr>
        </p:nvSpPr>
        <p:spPr/>
        <p:txBody>
          <a:bodyPr/>
          <a:lstStyle/>
          <a:p>
            <a:fld id="{6E2D2B3B-882E-40F3-A32F-6DD516915044}" type="slidenum">
              <a:rPr lang="en-US" smtClean="0"/>
              <a:pPr/>
              <a:t>17</a:t>
            </a:fld>
            <a:endParaRPr lang="en-US" dirty="0"/>
          </a:p>
        </p:txBody>
      </p:sp>
    </p:spTree>
    <p:extLst>
      <p:ext uri="{BB962C8B-B14F-4D97-AF65-F5344CB8AC3E}">
        <p14:creationId xmlns:p14="http://schemas.microsoft.com/office/powerpoint/2010/main" val="3380116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CE0D-2EE6-2C71-B241-FFCFAD620690}"/>
              </a:ext>
            </a:extLst>
          </p:cNvPr>
          <p:cNvSpPr>
            <a:spLocks noGrp="1"/>
          </p:cNvSpPr>
          <p:nvPr>
            <p:ph type="title"/>
          </p:nvPr>
        </p:nvSpPr>
        <p:spPr>
          <a:xfrm>
            <a:off x="439463" y="52442"/>
            <a:ext cx="7886700" cy="769991"/>
          </a:xfrm>
        </p:spPr>
        <p:txBody>
          <a:bodyPr>
            <a:normAutofit/>
          </a:bodyPr>
          <a:lstStyle/>
          <a:p>
            <a:r>
              <a:rPr lang="en-US" dirty="0"/>
              <a:t>Ingenuity Helicopter</a:t>
            </a:r>
          </a:p>
        </p:txBody>
      </p:sp>
      <p:sp>
        <p:nvSpPr>
          <p:cNvPr id="3" name="Content Placeholder 2">
            <a:extLst>
              <a:ext uri="{FF2B5EF4-FFF2-40B4-BE49-F238E27FC236}">
                <a16:creationId xmlns:a16="http://schemas.microsoft.com/office/drawing/2014/main" id="{D77A1072-1F10-3993-6FB9-B3F0A5B2C0D5}"/>
              </a:ext>
            </a:extLst>
          </p:cNvPr>
          <p:cNvSpPr>
            <a:spLocks noGrp="1"/>
          </p:cNvSpPr>
          <p:nvPr>
            <p:ph idx="1"/>
          </p:nvPr>
        </p:nvSpPr>
        <p:spPr>
          <a:xfrm>
            <a:off x="523546" y="822433"/>
            <a:ext cx="7886700" cy="5725511"/>
          </a:xfrm>
        </p:spPr>
        <p:txBody>
          <a:bodyPr/>
          <a:lstStyle/>
          <a:p>
            <a:r>
              <a:rPr lang="en-US" dirty="0">
                <a:hlinkClick r:id="rId2"/>
              </a:rPr>
              <a:t>Design and construction (3:27)</a:t>
            </a:r>
            <a:endParaRPr lang="en-US" dirty="0"/>
          </a:p>
          <a:p>
            <a:r>
              <a:rPr lang="en-US" dirty="0">
                <a:hlinkClick r:id="rId3"/>
              </a:rPr>
              <a:t>First flight (1:15)</a:t>
            </a:r>
            <a:r>
              <a:rPr lang="en-US" dirty="0"/>
              <a:t> April 19, 2021</a:t>
            </a:r>
          </a:p>
          <a:p>
            <a:r>
              <a:rPr lang="en-US" dirty="0"/>
              <a:t>Designed to perform five flights and last 30 days</a:t>
            </a:r>
          </a:p>
          <a:p>
            <a:r>
              <a:rPr lang="en-US" dirty="0"/>
              <a:t>Still operating, including as a scout</a:t>
            </a:r>
          </a:p>
          <a:p>
            <a:r>
              <a:rPr lang="en-US" dirty="0"/>
              <a:t>As of September 2023, flew 55 times for a total of one hour and 40 minutes over a distance of 8 miles</a:t>
            </a:r>
          </a:p>
          <a:p>
            <a:endParaRPr lang="en-US" dirty="0"/>
          </a:p>
        </p:txBody>
      </p:sp>
      <p:sp>
        <p:nvSpPr>
          <p:cNvPr id="4" name="Slide Number Placeholder 3">
            <a:extLst>
              <a:ext uri="{FF2B5EF4-FFF2-40B4-BE49-F238E27FC236}">
                <a16:creationId xmlns:a16="http://schemas.microsoft.com/office/drawing/2014/main" id="{EF31C463-065E-1E42-0DCC-B57B1F3A4594}"/>
              </a:ext>
            </a:extLst>
          </p:cNvPr>
          <p:cNvSpPr>
            <a:spLocks noGrp="1"/>
          </p:cNvSpPr>
          <p:nvPr>
            <p:ph type="sldNum" sz="quarter" idx="12"/>
          </p:nvPr>
        </p:nvSpPr>
        <p:spPr/>
        <p:txBody>
          <a:bodyPr/>
          <a:lstStyle/>
          <a:p>
            <a:fld id="{6E2D2B3B-882E-40F3-A32F-6DD516915044}" type="slidenum">
              <a:rPr lang="en-US" smtClean="0"/>
              <a:pPr/>
              <a:t>18</a:t>
            </a:fld>
            <a:endParaRPr lang="en-US" dirty="0"/>
          </a:p>
        </p:txBody>
      </p:sp>
    </p:spTree>
    <p:extLst>
      <p:ext uri="{BB962C8B-B14F-4D97-AF65-F5344CB8AC3E}">
        <p14:creationId xmlns:p14="http://schemas.microsoft.com/office/powerpoint/2010/main" val="754323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CE0D-2EE6-2C71-B241-FFCFAD620690}"/>
              </a:ext>
            </a:extLst>
          </p:cNvPr>
          <p:cNvSpPr>
            <a:spLocks noGrp="1"/>
          </p:cNvSpPr>
          <p:nvPr>
            <p:ph type="title"/>
          </p:nvPr>
        </p:nvSpPr>
        <p:spPr>
          <a:xfrm>
            <a:off x="439463" y="52443"/>
            <a:ext cx="7886700" cy="625292"/>
          </a:xfrm>
        </p:spPr>
        <p:txBody>
          <a:bodyPr>
            <a:normAutofit/>
          </a:bodyPr>
          <a:lstStyle/>
          <a:p>
            <a:r>
              <a:rPr lang="en-US" dirty="0"/>
              <a:t>Summary of Mars Exploration</a:t>
            </a:r>
          </a:p>
        </p:txBody>
      </p:sp>
      <p:pic>
        <p:nvPicPr>
          <p:cNvPr id="6" name="Content Placeholder 5" descr="A map of mars with different colored spots&#10;&#10;Description automatically generated">
            <a:extLst>
              <a:ext uri="{FF2B5EF4-FFF2-40B4-BE49-F238E27FC236}">
                <a16:creationId xmlns:a16="http://schemas.microsoft.com/office/drawing/2014/main" id="{AE2E20EC-2EB6-3DE1-ADF5-F687713198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4194" y="822433"/>
            <a:ext cx="7364178" cy="5192095"/>
          </a:xfrm>
        </p:spPr>
      </p:pic>
      <p:sp>
        <p:nvSpPr>
          <p:cNvPr id="4" name="Slide Number Placeholder 3">
            <a:extLst>
              <a:ext uri="{FF2B5EF4-FFF2-40B4-BE49-F238E27FC236}">
                <a16:creationId xmlns:a16="http://schemas.microsoft.com/office/drawing/2014/main" id="{EF31C463-065E-1E42-0DCC-B57B1F3A4594}"/>
              </a:ext>
            </a:extLst>
          </p:cNvPr>
          <p:cNvSpPr>
            <a:spLocks noGrp="1"/>
          </p:cNvSpPr>
          <p:nvPr>
            <p:ph type="sldNum" sz="quarter" idx="12"/>
          </p:nvPr>
        </p:nvSpPr>
        <p:spPr/>
        <p:txBody>
          <a:bodyPr/>
          <a:lstStyle/>
          <a:p>
            <a:fld id="{6E2D2B3B-882E-40F3-A32F-6DD516915044}" type="slidenum">
              <a:rPr lang="en-US" smtClean="0"/>
              <a:pPr/>
              <a:t>19</a:t>
            </a:fld>
            <a:endParaRPr lang="en-US" dirty="0"/>
          </a:p>
        </p:txBody>
      </p:sp>
      <p:sp>
        <p:nvSpPr>
          <p:cNvPr id="7" name="TextBox 6">
            <a:extLst>
              <a:ext uri="{FF2B5EF4-FFF2-40B4-BE49-F238E27FC236}">
                <a16:creationId xmlns:a16="http://schemas.microsoft.com/office/drawing/2014/main" id="{529B33AB-A81E-4993-CFFD-BC9F956CB919}"/>
              </a:ext>
            </a:extLst>
          </p:cNvPr>
          <p:cNvSpPr txBox="1"/>
          <p:nvPr/>
        </p:nvSpPr>
        <p:spPr>
          <a:xfrm>
            <a:off x="541282" y="6159227"/>
            <a:ext cx="7683062" cy="646331"/>
          </a:xfrm>
          <a:prstGeom prst="rect">
            <a:avLst/>
          </a:prstGeom>
          <a:noFill/>
        </p:spPr>
        <p:txBody>
          <a:bodyPr wrap="square" rtlCol="0">
            <a:spAutoFit/>
          </a:bodyPr>
          <a:lstStyle/>
          <a:p>
            <a:pPr marL="285750" indent="-285750">
              <a:buFont typeface="Arial" panose="020B0604020202020204" pitchFamily="34" charset="0"/>
              <a:buChar char="•"/>
            </a:pPr>
            <a:r>
              <a:rPr lang="en-US" dirty="0"/>
              <a:t>7 working orbiters, 3 working landers</a:t>
            </a:r>
          </a:p>
          <a:p>
            <a:pPr marL="285750" indent="-285750">
              <a:buFont typeface="Arial" panose="020B0604020202020204" pitchFamily="34" charset="0"/>
              <a:buChar char="•"/>
            </a:pPr>
            <a:r>
              <a:rPr lang="en-US" dirty="0"/>
              <a:t>2 working rovers, 1 working helicopter</a:t>
            </a:r>
          </a:p>
        </p:txBody>
      </p:sp>
    </p:spTree>
    <p:extLst>
      <p:ext uri="{BB962C8B-B14F-4D97-AF65-F5344CB8AC3E}">
        <p14:creationId xmlns:p14="http://schemas.microsoft.com/office/powerpoint/2010/main" val="268522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538"/>
            <a:ext cx="7620000" cy="842962"/>
          </a:xfrm>
        </p:spPr>
        <p:txBody>
          <a:bodyPr/>
          <a:lstStyle/>
          <a:p>
            <a:r>
              <a:rPr lang="en-US" b="1" dirty="0"/>
              <a:t>Course Outline</a:t>
            </a:r>
          </a:p>
        </p:txBody>
      </p:sp>
      <p:sp>
        <p:nvSpPr>
          <p:cNvPr id="3" name="Content Placeholder 2"/>
          <p:cNvSpPr>
            <a:spLocks noGrp="1"/>
          </p:cNvSpPr>
          <p:nvPr>
            <p:ph idx="1"/>
          </p:nvPr>
        </p:nvSpPr>
        <p:spPr>
          <a:xfrm>
            <a:off x="457200" y="1066800"/>
            <a:ext cx="7620000" cy="5289550"/>
          </a:xfrm>
        </p:spPr>
        <p:txBody>
          <a:bodyPr>
            <a:normAutofit fontScale="77500" lnSpcReduction="20000"/>
          </a:bodyPr>
          <a:lstStyle/>
          <a:p>
            <a:r>
              <a:rPr lang="en-US" sz="3000" dirty="0"/>
              <a:t>Week 1</a:t>
            </a:r>
          </a:p>
          <a:p>
            <a:pPr lvl="1"/>
            <a:r>
              <a:rPr lang="en-US" sz="2800" dirty="0"/>
              <a:t>Astronomy background</a:t>
            </a:r>
          </a:p>
          <a:p>
            <a:pPr lvl="1"/>
            <a:r>
              <a:rPr lang="en-US" sz="2800" dirty="0"/>
              <a:t>Early flights with no or minimal success</a:t>
            </a:r>
          </a:p>
          <a:p>
            <a:pPr lvl="1"/>
            <a:r>
              <a:rPr lang="en-US" sz="2800" dirty="0"/>
              <a:t>Mariner Program</a:t>
            </a:r>
          </a:p>
          <a:p>
            <a:r>
              <a:rPr lang="en-US" sz="3000" dirty="0"/>
              <a:t>Week 2</a:t>
            </a:r>
          </a:p>
          <a:p>
            <a:pPr lvl="1"/>
            <a:r>
              <a:rPr lang="en-US" sz="2800" dirty="0"/>
              <a:t>1973: Soviet Mars program</a:t>
            </a:r>
          </a:p>
          <a:p>
            <a:pPr lvl="1"/>
            <a:r>
              <a:rPr lang="en-US" sz="2800" dirty="0"/>
              <a:t>1975: US Viking program</a:t>
            </a:r>
          </a:p>
          <a:p>
            <a:pPr lvl="1"/>
            <a:r>
              <a:rPr lang="en-US" sz="2800" dirty="0"/>
              <a:t>1990s: MGS, Pathfinder, Sojourner, Nozomi</a:t>
            </a:r>
          </a:p>
          <a:p>
            <a:r>
              <a:rPr lang="en-US" sz="3000" dirty="0"/>
              <a:t>Week 3</a:t>
            </a:r>
          </a:p>
          <a:p>
            <a:pPr lvl="1"/>
            <a:r>
              <a:rPr lang="en-US" sz="2800" dirty="0"/>
              <a:t>Early 2000s: Odyssey, Spirit &amp; Opportunity, Mars Express</a:t>
            </a:r>
          </a:p>
          <a:p>
            <a:pPr lvl="1"/>
            <a:r>
              <a:rPr lang="en-US" sz="2800" dirty="0"/>
              <a:t>Late 2000s: Mars Reconnaissance Orbiter, Phoenix lander</a:t>
            </a:r>
          </a:p>
          <a:p>
            <a:r>
              <a:rPr lang="en-US" sz="3000" b="1" dirty="0"/>
              <a:t>Week 4</a:t>
            </a:r>
          </a:p>
          <a:p>
            <a:pPr lvl="1"/>
            <a:r>
              <a:rPr lang="en-US" sz="2800" dirty="0"/>
              <a:t>2010s: Curiosity, MAVEN, Mangalayan, Insight</a:t>
            </a:r>
          </a:p>
          <a:p>
            <a:pPr lvl="1"/>
            <a:r>
              <a:rPr lang="en-US" sz="2800" dirty="0"/>
              <a:t>2020s: Perseverance, Ingenuity, Tianwen, Emirati Hope</a:t>
            </a:r>
          </a:p>
          <a:p>
            <a:pPr lvl="1"/>
            <a:r>
              <a:rPr lang="en-US" sz="2800" dirty="0"/>
              <a:t>Future missions: Exo-Mars, EscaPade, sample return</a:t>
            </a:r>
          </a:p>
          <a:p>
            <a:pPr lvl="1"/>
            <a:r>
              <a:rPr lang="en-US" sz="2800" dirty="0"/>
              <a:t>Far future: humans on Mars</a:t>
            </a:r>
          </a:p>
          <a:p>
            <a:pPr marL="11430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D422FCE6-EAE9-652B-1912-3EC1379AD59B}"/>
              </a:ext>
            </a:extLst>
          </p:cNvPr>
          <p:cNvSpPr>
            <a:spLocks noGrp="1"/>
          </p:cNvSpPr>
          <p:nvPr>
            <p:ph type="sldNum" sz="quarter" idx="12"/>
          </p:nvPr>
        </p:nvSpPr>
        <p:spPr/>
        <p:txBody>
          <a:bodyPr/>
          <a:lstStyle/>
          <a:p>
            <a:fld id="{6E2D2B3B-882E-40F3-A32F-6DD516915044}" type="slidenum">
              <a:rPr lang="en-US" smtClean="0"/>
              <a:pPr/>
              <a:t>2</a:t>
            </a:fld>
            <a:endParaRPr lang="en-US" dirty="0"/>
          </a:p>
        </p:txBody>
      </p:sp>
    </p:spTree>
    <p:extLst>
      <p:ext uri="{BB962C8B-B14F-4D97-AF65-F5344CB8AC3E}">
        <p14:creationId xmlns:p14="http://schemas.microsoft.com/office/powerpoint/2010/main" val="3173102995"/>
      </p:ext>
    </p:extLst>
  </p:cSld>
  <p:clrMapOvr>
    <a:masterClrMapping/>
  </p:clrMapOvr>
  <mc:AlternateContent xmlns:mc="http://schemas.openxmlformats.org/markup-compatibility/2006" xmlns:p14="http://schemas.microsoft.com/office/powerpoint/2010/main">
    <mc:Choice Requires="p14">
      <p:transition spd="slow" p14:dur="2000" advTm="54322"/>
    </mc:Choice>
    <mc:Fallback xmlns="">
      <p:transition spd="slow" advTm="5432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CE0D-2EE6-2C71-B241-FFCFAD620690}"/>
              </a:ext>
            </a:extLst>
          </p:cNvPr>
          <p:cNvSpPr>
            <a:spLocks noGrp="1"/>
          </p:cNvSpPr>
          <p:nvPr>
            <p:ph type="title"/>
          </p:nvPr>
        </p:nvSpPr>
        <p:spPr>
          <a:xfrm>
            <a:off x="439463" y="52442"/>
            <a:ext cx="7886700" cy="769991"/>
          </a:xfrm>
        </p:spPr>
        <p:txBody>
          <a:bodyPr>
            <a:normAutofit/>
          </a:bodyPr>
          <a:lstStyle/>
          <a:p>
            <a:r>
              <a:rPr lang="en-US" dirty="0"/>
              <a:t>Missions in Preparation</a:t>
            </a:r>
          </a:p>
        </p:txBody>
      </p:sp>
      <p:sp>
        <p:nvSpPr>
          <p:cNvPr id="3" name="Content Placeholder 2">
            <a:extLst>
              <a:ext uri="{FF2B5EF4-FFF2-40B4-BE49-F238E27FC236}">
                <a16:creationId xmlns:a16="http://schemas.microsoft.com/office/drawing/2014/main" id="{D77A1072-1F10-3993-6FB9-B3F0A5B2C0D5}"/>
              </a:ext>
            </a:extLst>
          </p:cNvPr>
          <p:cNvSpPr>
            <a:spLocks noGrp="1"/>
          </p:cNvSpPr>
          <p:nvPr>
            <p:ph idx="1"/>
          </p:nvPr>
        </p:nvSpPr>
        <p:spPr>
          <a:xfrm>
            <a:off x="523546" y="822433"/>
            <a:ext cx="7886700" cy="5725511"/>
          </a:xfrm>
        </p:spPr>
        <p:txBody>
          <a:bodyPr/>
          <a:lstStyle/>
          <a:p>
            <a:r>
              <a:rPr lang="en-US" dirty="0"/>
              <a:t>ESA Exo-Mars</a:t>
            </a:r>
          </a:p>
          <a:p>
            <a:pPr lvl="1"/>
            <a:r>
              <a:rPr lang="en-US" dirty="0"/>
              <a:t>Part 1 was an orbiter launched in 2016 to study trace gasses and the Schiaparelli lander which crashed </a:t>
            </a:r>
          </a:p>
          <a:p>
            <a:pPr lvl="1"/>
            <a:r>
              <a:rPr lang="en-US" dirty="0"/>
              <a:t>Part 2 is a Roscosmos lander designed to deliver the Rosalind Franklin rover, but in the Winter of 2022 the partnership was put on permanent hold due to sanctions against Russia for its invasion of Ukraine</a:t>
            </a:r>
          </a:p>
          <a:p>
            <a:r>
              <a:rPr lang="en-US" dirty="0"/>
              <a:t>US EscaPade</a:t>
            </a:r>
          </a:p>
          <a:p>
            <a:pPr lvl="1"/>
            <a:r>
              <a:rPr lang="en-US" dirty="0"/>
              <a:t>To demonstrate low-cost planetary exploration ($79 million)</a:t>
            </a:r>
          </a:p>
          <a:p>
            <a:pPr lvl="1"/>
            <a:r>
              <a:rPr lang="en-US" dirty="0"/>
              <a:t>Twin craft to investigate the magnetosphere and solar wind</a:t>
            </a:r>
          </a:p>
          <a:p>
            <a:pPr lvl="1"/>
            <a:r>
              <a:rPr lang="en-US" dirty="0"/>
              <a:t>Planned for August 2024</a:t>
            </a:r>
          </a:p>
        </p:txBody>
      </p:sp>
      <p:sp>
        <p:nvSpPr>
          <p:cNvPr id="4" name="Slide Number Placeholder 3">
            <a:extLst>
              <a:ext uri="{FF2B5EF4-FFF2-40B4-BE49-F238E27FC236}">
                <a16:creationId xmlns:a16="http://schemas.microsoft.com/office/drawing/2014/main" id="{EF31C463-065E-1E42-0DCC-B57B1F3A4594}"/>
              </a:ext>
            </a:extLst>
          </p:cNvPr>
          <p:cNvSpPr>
            <a:spLocks noGrp="1"/>
          </p:cNvSpPr>
          <p:nvPr>
            <p:ph type="sldNum" sz="quarter" idx="12"/>
          </p:nvPr>
        </p:nvSpPr>
        <p:spPr/>
        <p:txBody>
          <a:bodyPr/>
          <a:lstStyle/>
          <a:p>
            <a:fld id="{6E2D2B3B-882E-40F3-A32F-6DD516915044}" type="slidenum">
              <a:rPr lang="en-US" smtClean="0"/>
              <a:pPr/>
              <a:t>20</a:t>
            </a:fld>
            <a:endParaRPr lang="en-US" dirty="0"/>
          </a:p>
        </p:txBody>
      </p:sp>
    </p:spTree>
    <p:extLst>
      <p:ext uri="{BB962C8B-B14F-4D97-AF65-F5344CB8AC3E}">
        <p14:creationId xmlns:p14="http://schemas.microsoft.com/office/powerpoint/2010/main" val="2198875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CE0D-2EE6-2C71-B241-FFCFAD620690}"/>
              </a:ext>
            </a:extLst>
          </p:cNvPr>
          <p:cNvSpPr>
            <a:spLocks noGrp="1"/>
          </p:cNvSpPr>
          <p:nvPr>
            <p:ph type="title"/>
          </p:nvPr>
        </p:nvSpPr>
        <p:spPr>
          <a:xfrm>
            <a:off x="439463" y="52442"/>
            <a:ext cx="7886700" cy="769991"/>
          </a:xfrm>
        </p:spPr>
        <p:txBody>
          <a:bodyPr>
            <a:normAutofit/>
          </a:bodyPr>
          <a:lstStyle/>
          <a:p>
            <a:r>
              <a:rPr lang="en-US" dirty="0"/>
              <a:t>Aspirational Mission: Sample Return</a:t>
            </a:r>
          </a:p>
        </p:txBody>
      </p:sp>
      <p:sp>
        <p:nvSpPr>
          <p:cNvPr id="3" name="Content Placeholder 2">
            <a:extLst>
              <a:ext uri="{FF2B5EF4-FFF2-40B4-BE49-F238E27FC236}">
                <a16:creationId xmlns:a16="http://schemas.microsoft.com/office/drawing/2014/main" id="{D77A1072-1F10-3993-6FB9-B3F0A5B2C0D5}"/>
              </a:ext>
            </a:extLst>
          </p:cNvPr>
          <p:cNvSpPr>
            <a:spLocks noGrp="1"/>
          </p:cNvSpPr>
          <p:nvPr>
            <p:ph idx="1"/>
          </p:nvPr>
        </p:nvSpPr>
        <p:spPr>
          <a:xfrm>
            <a:off x="523546" y="822433"/>
            <a:ext cx="7886700" cy="5725511"/>
          </a:xfrm>
        </p:spPr>
        <p:txBody>
          <a:bodyPr/>
          <a:lstStyle/>
          <a:p>
            <a:r>
              <a:rPr lang="en-US" dirty="0"/>
              <a:t>Main idea: Earth based laboratories have much greater capabilities than anything than can be flown to Mars</a:t>
            </a:r>
          </a:p>
          <a:p>
            <a:r>
              <a:rPr lang="en-US" dirty="0"/>
              <a:t>Perseverance has cached 22 samples for future return, including an atmospheric sample</a:t>
            </a:r>
          </a:p>
          <a:p>
            <a:r>
              <a:rPr lang="en-US" dirty="0"/>
              <a:t>Stored at on-board and at a backup site</a:t>
            </a:r>
          </a:p>
          <a:p>
            <a:r>
              <a:rPr lang="en-US" dirty="0"/>
              <a:t>Proposed sample retrieval mission (2026 or 2028)</a:t>
            </a:r>
          </a:p>
          <a:p>
            <a:pPr lvl="1"/>
            <a:r>
              <a:rPr lang="en-US" dirty="0"/>
              <a:t>Sample Retrieval Lander + Sample Transfer arm + 2 Ingenuity class helicopters + Mars ascent vehicle</a:t>
            </a:r>
          </a:p>
          <a:p>
            <a:pPr lvl="1"/>
            <a:r>
              <a:rPr lang="en-US" dirty="0"/>
              <a:t>Airbus Earth Return Orbiter from Mars orbit to Earth landing</a:t>
            </a:r>
          </a:p>
          <a:p>
            <a:pPr lvl="1"/>
            <a:r>
              <a:rPr lang="en-US" dirty="0">
                <a:hlinkClick r:id="rId2"/>
              </a:rPr>
              <a:t>Simulation (1:24)</a:t>
            </a:r>
            <a:endParaRPr lang="en-US" dirty="0"/>
          </a:p>
          <a:p>
            <a:r>
              <a:rPr lang="en-US" dirty="0"/>
              <a:t>In June 2023, the cost of development doubled from $4.5 billion to $9 billion</a:t>
            </a:r>
          </a:p>
          <a:p>
            <a:r>
              <a:rPr lang="en-US" dirty="0"/>
              <a:t>China, Japan, France and Russia have all floated similar plans</a:t>
            </a:r>
          </a:p>
          <a:p>
            <a:endParaRPr lang="en-US" dirty="0"/>
          </a:p>
        </p:txBody>
      </p:sp>
      <p:sp>
        <p:nvSpPr>
          <p:cNvPr id="4" name="Slide Number Placeholder 3">
            <a:extLst>
              <a:ext uri="{FF2B5EF4-FFF2-40B4-BE49-F238E27FC236}">
                <a16:creationId xmlns:a16="http://schemas.microsoft.com/office/drawing/2014/main" id="{EF31C463-065E-1E42-0DCC-B57B1F3A4594}"/>
              </a:ext>
            </a:extLst>
          </p:cNvPr>
          <p:cNvSpPr>
            <a:spLocks noGrp="1"/>
          </p:cNvSpPr>
          <p:nvPr>
            <p:ph type="sldNum" sz="quarter" idx="12"/>
          </p:nvPr>
        </p:nvSpPr>
        <p:spPr/>
        <p:txBody>
          <a:bodyPr/>
          <a:lstStyle/>
          <a:p>
            <a:fld id="{6E2D2B3B-882E-40F3-A32F-6DD516915044}" type="slidenum">
              <a:rPr lang="en-US" smtClean="0"/>
              <a:pPr/>
              <a:t>21</a:t>
            </a:fld>
            <a:endParaRPr lang="en-US" dirty="0"/>
          </a:p>
        </p:txBody>
      </p:sp>
    </p:spTree>
    <p:extLst>
      <p:ext uri="{BB962C8B-B14F-4D97-AF65-F5344CB8AC3E}">
        <p14:creationId xmlns:p14="http://schemas.microsoft.com/office/powerpoint/2010/main" val="2850375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F2834-4909-6233-13C4-44A7A53481FF}"/>
              </a:ext>
            </a:extLst>
          </p:cNvPr>
          <p:cNvSpPr>
            <a:spLocks noGrp="1"/>
          </p:cNvSpPr>
          <p:nvPr>
            <p:ph type="title"/>
          </p:nvPr>
        </p:nvSpPr>
        <p:spPr>
          <a:xfrm>
            <a:off x="628650" y="136525"/>
            <a:ext cx="7886700" cy="591315"/>
          </a:xfrm>
        </p:spPr>
        <p:txBody>
          <a:bodyPr/>
          <a:lstStyle/>
          <a:p>
            <a:r>
              <a:rPr lang="en-US" dirty="0"/>
              <a:t>Science Summary: Planet formation</a:t>
            </a:r>
          </a:p>
        </p:txBody>
      </p:sp>
      <p:sp>
        <p:nvSpPr>
          <p:cNvPr id="3" name="Content Placeholder 2">
            <a:extLst>
              <a:ext uri="{FF2B5EF4-FFF2-40B4-BE49-F238E27FC236}">
                <a16:creationId xmlns:a16="http://schemas.microsoft.com/office/drawing/2014/main" id="{97362E87-773B-6CBD-3716-9281240589EC}"/>
              </a:ext>
            </a:extLst>
          </p:cNvPr>
          <p:cNvSpPr>
            <a:spLocks noGrp="1"/>
          </p:cNvSpPr>
          <p:nvPr>
            <p:ph idx="1"/>
          </p:nvPr>
        </p:nvSpPr>
        <p:spPr>
          <a:xfrm>
            <a:off x="628650" y="717329"/>
            <a:ext cx="7886700" cy="5993635"/>
          </a:xfrm>
        </p:spPr>
        <p:txBody>
          <a:bodyPr/>
          <a:lstStyle/>
          <a:p>
            <a:r>
              <a:rPr lang="en-US" dirty="0"/>
              <a:t>Our solar system formed about 4.5 billion years ago from gravitational collapse of molecular gasses, about 98% from big bang hydrogen and helium and 2% from earlier stars which created heavier elements at the ends of their lives</a:t>
            </a:r>
          </a:p>
          <a:p>
            <a:r>
              <a:rPr lang="en-US" dirty="0"/>
              <a:t>Accretion from the disk-shaped cloud of gas and dust left over from solar formation formed “planetesimals” about 1/20</a:t>
            </a:r>
            <a:r>
              <a:rPr lang="en-US" baseline="30000" dirty="0"/>
              <a:t>th</a:t>
            </a:r>
            <a:r>
              <a:rPr lang="en-US" dirty="0"/>
              <a:t> of Earth size containing iron, nickel, aluminum and silicates in the region near the Sun</a:t>
            </a:r>
          </a:p>
          <a:p>
            <a:r>
              <a:rPr lang="en-US" dirty="0"/>
              <a:t>The planetesimals collided and merged to form Mercury, Venus, Earth and Mars, but could not form planets in the asteroid belt region due to the effects of Jupiter’s gravity</a:t>
            </a:r>
          </a:p>
          <a:p>
            <a:r>
              <a:rPr lang="en-US" dirty="0"/>
              <a:t>From about 4 to 3.8 billion years ago many asteroids migrated inward producing the Late Heavy Bombardment, producing many craters on the rocky planets</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57A4CD18-B0A2-B1DD-ABF2-D07F24181E15}"/>
              </a:ext>
            </a:extLst>
          </p:cNvPr>
          <p:cNvSpPr>
            <a:spLocks noGrp="1"/>
          </p:cNvSpPr>
          <p:nvPr>
            <p:ph type="sldNum" sz="quarter" idx="12"/>
          </p:nvPr>
        </p:nvSpPr>
        <p:spPr/>
        <p:txBody>
          <a:bodyPr/>
          <a:lstStyle/>
          <a:p>
            <a:fld id="{6E2D2B3B-882E-40F3-A32F-6DD516915044}" type="slidenum">
              <a:rPr lang="en-US" smtClean="0"/>
              <a:pPr/>
              <a:t>22</a:t>
            </a:fld>
            <a:endParaRPr lang="en-US" dirty="0"/>
          </a:p>
        </p:txBody>
      </p:sp>
    </p:spTree>
    <p:extLst>
      <p:ext uri="{BB962C8B-B14F-4D97-AF65-F5344CB8AC3E}">
        <p14:creationId xmlns:p14="http://schemas.microsoft.com/office/powerpoint/2010/main" val="2283581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F2834-4909-6233-13C4-44A7A53481FF}"/>
              </a:ext>
            </a:extLst>
          </p:cNvPr>
          <p:cNvSpPr>
            <a:spLocks noGrp="1"/>
          </p:cNvSpPr>
          <p:nvPr>
            <p:ph type="title"/>
          </p:nvPr>
        </p:nvSpPr>
        <p:spPr>
          <a:xfrm>
            <a:off x="628650" y="136525"/>
            <a:ext cx="7886700" cy="591315"/>
          </a:xfrm>
        </p:spPr>
        <p:txBody>
          <a:bodyPr>
            <a:normAutofit fontScale="90000"/>
          </a:bodyPr>
          <a:lstStyle/>
          <a:p>
            <a:r>
              <a:rPr lang="en-US" dirty="0"/>
              <a:t>Science Summary: Mars vs. Earth Internal Heat</a:t>
            </a:r>
          </a:p>
        </p:txBody>
      </p:sp>
      <p:sp>
        <p:nvSpPr>
          <p:cNvPr id="3" name="Content Placeholder 2">
            <a:extLst>
              <a:ext uri="{FF2B5EF4-FFF2-40B4-BE49-F238E27FC236}">
                <a16:creationId xmlns:a16="http://schemas.microsoft.com/office/drawing/2014/main" id="{97362E87-773B-6CBD-3716-9281240589EC}"/>
              </a:ext>
            </a:extLst>
          </p:cNvPr>
          <p:cNvSpPr>
            <a:spLocks noGrp="1"/>
          </p:cNvSpPr>
          <p:nvPr>
            <p:ph idx="1"/>
          </p:nvPr>
        </p:nvSpPr>
        <p:spPr>
          <a:xfrm>
            <a:off x="628650" y="717329"/>
            <a:ext cx="7886700" cy="5993635"/>
          </a:xfrm>
        </p:spPr>
        <p:txBody>
          <a:bodyPr/>
          <a:lstStyle/>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57A4CD18-B0A2-B1DD-ABF2-D07F24181E15}"/>
              </a:ext>
            </a:extLst>
          </p:cNvPr>
          <p:cNvSpPr>
            <a:spLocks noGrp="1"/>
          </p:cNvSpPr>
          <p:nvPr>
            <p:ph type="sldNum" sz="quarter" idx="12"/>
          </p:nvPr>
        </p:nvSpPr>
        <p:spPr/>
        <p:txBody>
          <a:bodyPr/>
          <a:lstStyle/>
          <a:p>
            <a:fld id="{6E2D2B3B-882E-40F3-A32F-6DD516915044}" type="slidenum">
              <a:rPr lang="en-US" smtClean="0"/>
              <a:pPr/>
              <a:t>23</a:t>
            </a:fld>
            <a:endParaRPr lang="en-US" dirty="0"/>
          </a:p>
        </p:txBody>
      </p:sp>
      <p:sp>
        <p:nvSpPr>
          <p:cNvPr id="6" name="TextBox 5">
            <a:extLst>
              <a:ext uri="{FF2B5EF4-FFF2-40B4-BE49-F238E27FC236}">
                <a16:creationId xmlns:a16="http://schemas.microsoft.com/office/drawing/2014/main" id="{F87F8D67-A84A-73E8-B285-0D17D703F725}"/>
              </a:ext>
            </a:extLst>
          </p:cNvPr>
          <p:cNvSpPr txBox="1"/>
          <p:nvPr/>
        </p:nvSpPr>
        <p:spPr>
          <a:xfrm>
            <a:off x="628650" y="727840"/>
            <a:ext cx="7685034" cy="5293757"/>
          </a:xfrm>
          <a:prstGeom prst="rect">
            <a:avLst/>
          </a:prstGeom>
          <a:noFill/>
        </p:spPr>
        <p:txBody>
          <a:bodyPr wrap="square" rtlCol="0">
            <a:spAutoFit/>
          </a:bodyPr>
          <a:lstStyle/>
          <a:p>
            <a:pPr marL="285750" indent="-285750">
              <a:buFont typeface="Arial" panose="020B0604020202020204" pitchFamily="34" charset="0"/>
              <a:buChar char="•"/>
            </a:pPr>
            <a:r>
              <a:rPr lang="en-US" sz="2000" dirty="0"/>
              <a:t>Earth’s core is hot because of residual heat of formation and radioactive decay</a:t>
            </a:r>
          </a:p>
          <a:p>
            <a:pPr marL="285750" indent="-285750">
              <a:buFont typeface="Arial" panose="020B0604020202020204" pitchFamily="34" charset="0"/>
              <a:buChar char="•"/>
            </a:pPr>
            <a:r>
              <a:rPr lang="en-US" sz="2000" dirty="0"/>
              <a:t>The heat spreads from the core to the mantle, and a warm mantle has convection at the top, causing plate tectonics</a:t>
            </a:r>
          </a:p>
          <a:p>
            <a:pPr marL="285750" indent="-285750">
              <a:buFont typeface="Arial" panose="020B0604020202020204" pitchFamily="34" charset="0"/>
              <a:buChar char="•"/>
            </a:pPr>
            <a:r>
              <a:rPr lang="en-US" sz="2000" dirty="0"/>
              <a:t>Mars has about half of Earth’s diameter, and so has less internal heat</a:t>
            </a:r>
          </a:p>
          <a:p>
            <a:pPr marL="285750" indent="-285750">
              <a:buFont typeface="Arial" panose="020B0604020202020204" pitchFamily="34" charset="0"/>
              <a:buChar char="•"/>
            </a:pPr>
            <a:r>
              <a:rPr lang="en-US" sz="2000" dirty="0"/>
              <a:t>We were unable to ”take Mars temperature” because InSight’s heat transfer experiment failed.</a:t>
            </a:r>
          </a:p>
          <a:p>
            <a:pPr marL="285750" indent="-285750">
              <a:buFont typeface="Arial" panose="020B0604020202020204" pitchFamily="34" charset="0"/>
              <a:buChar char="•"/>
            </a:pPr>
            <a:r>
              <a:rPr lang="en-US" sz="2000" dirty="0"/>
              <a:t>Mars had plate tectonics and active volcanoes from about 4 billion years ago until about 3 billion years ago</a:t>
            </a:r>
          </a:p>
          <a:p>
            <a:pPr marL="285750" indent="-285750">
              <a:buFont typeface="Arial" panose="020B0604020202020204" pitchFamily="34" charset="0"/>
              <a:buChar char="•"/>
            </a:pPr>
            <a:r>
              <a:rPr lang="en-US" sz="2000" dirty="0"/>
              <a:t>Small, intermittent volcanic flows appear to have occurred as recent as a few tens of thousands of years ago, so future flows are possible</a:t>
            </a:r>
          </a:p>
          <a:p>
            <a:pPr marL="285750" indent="-285750">
              <a:buFont typeface="Arial" panose="020B0604020202020204" pitchFamily="34" charset="0"/>
              <a:buChar char="•"/>
            </a:pPr>
            <a:r>
              <a:rPr lang="en-US" sz="2000" dirty="0"/>
              <a:t>Frequent small to medium sized Marsquakes, mostly coming from Cerberus Fossae, also indicate that magma still flows in Mars mantle</a:t>
            </a:r>
          </a:p>
          <a:p>
            <a:pPr marL="285750" indent="-285750">
              <a:buFont typeface="Arial" panose="020B0604020202020204" pitchFamily="34" charset="0"/>
              <a:buChar char="•"/>
            </a:pPr>
            <a:r>
              <a:rPr lang="en-US" sz="2000" dirty="0"/>
              <a:t>On Earth plate tectonics recycles the water locked in minerals</a:t>
            </a:r>
          </a:p>
          <a:p>
            <a:pPr marL="285750" indent="-285750">
              <a:buFont typeface="Arial" panose="020B0604020202020204" pitchFamily="34" charset="0"/>
              <a:buChar char="•"/>
            </a:pPr>
            <a:r>
              <a:rPr lang="en-US" sz="2000" dirty="0"/>
              <a:t>(Venus has the most active volcanoes in the solar system but no plate tectonics and no magnetic field)</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90037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F2834-4909-6233-13C4-44A7A53481FF}"/>
              </a:ext>
            </a:extLst>
          </p:cNvPr>
          <p:cNvSpPr>
            <a:spLocks noGrp="1"/>
          </p:cNvSpPr>
          <p:nvPr>
            <p:ph type="title"/>
          </p:nvPr>
        </p:nvSpPr>
        <p:spPr>
          <a:xfrm>
            <a:off x="628650" y="136525"/>
            <a:ext cx="7886700" cy="591315"/>
          </a:xfrm>
        </p:spPr>
        <p:txBody>
          <a:bodyPr>
            <a:normAutofit fontScale="90000"/>
          </a:bodyPr>
          <a:lstStyle/>
          <a:p>
            <a:r>
              <a:rPr lang="en-US" dirty="0"/>
              <a:t>Science Summary: Mars vs. Earth Magnetic Field</a:t>
            </a:r>
          </a:p>
        </p:txBody>
      </p:sp>
      <p:sp>
        <p:nvSpPr>
          <p:cNvPr id="3" name="Content Placeholder 2">
            <a:extLst>
              <a:ext uri="{FF2B5EF4-FFF2-40B4-BE49-F238E27FC236}">
                <a16:creationId xmlns:a16="http://schemas.microsoft.com/office/drawing/2014/main" id="{97362E87-773B-6CBD-3716-9281240589EC}"/>
              </a:ext>
            </a:extLst>
          </p:cNvPr>
          <p:cNvSpPr>
            <a:spLocks noGrp="1"/>
          </p:cNvSpPr>
          <p:nvPr>
            <p:ph idx="1"/>
          </p:nvPr>
        </p:nvSpPr>
        <p:spPr>
          <a:xfrm>
            <a:off x="628650" y="717329"/>
            <a:ext cx="7886700" cy="5993635"/>
          </a:xfrm>
        </p:spPr>
        <p:txBody>
          <a:bodyPr/>
          <a:lstStyle/>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57A4CD18-B0A2-B1DD-ABF2-D07F24181E15}"/>
              </a:ext>
            </a:extLst>
          </p:cNvPr>
          <p:cNvSpPr>
            <a:spLocks noGrp="1"/>
          </p:cNvSpPr>
          <p:nvPr>
            <p:ph type="sldNum" sz="quarter" idx="12"/>
          </p:nvPr>
        </p:nvSpPr>
        <p:spPr/>
        <p:txBody>
          <a:bodyPr/>
          <a:lstStyle/>
          <a:p>
            <a:fld id="{6E2D2B3B-882E-40F3-A32F-6DD516915044}" type="slidenum">
              <a:rPr lang="en-US" smtClean="0"/>
              <a:pPr/>
              <a:t>24</a:t>
            </a:fld>
            <a:endParaRPr lang="en-US" dirty="0"/>
          </a:p>
        </p:txBody>
      </p:sp>
      <p:sp>
        <p:nvSpPr>
          <p:cNvPr id="6" name="TextBox 5">
            <a:extLst>
              <a:ext uri="{FF2B5EF4-FFF2-40B4-BE49-F238E27FC236}">
                <a16:creationId xmlns:a16="http://schemas.microsoft.com/office/drawing/2014/main" id="{F87F8D67-A84A-73E8-B285-0D17D703F725}"/>
              </a:ext>
            </a:extLst>
          </p:cNvPr>
          <p:cNvSpPr txBox="1"/>
          <p:nvPr/>
        </p:nvSpPr>
        <p:spPr>
          <a:xfrm>
            <a:off x="628650" y="727840"/>
            <a:ext cx="7685034" cy="4678204"/>
          </a:xfrm>
          <a:prstGeom prst="rect">
            <a:avLst/>
          </a:prstGeom>
          <a:noFill/>
        </p:spPr>
        <p:txBody>
          <a:bodyPr wrap="square" rtlCol="0">
            <a:spAutoFit/>
          </a:bodyPr>
          <a:lstStyle/>
          <a:p>
            <a:pPr marL="285750" indent="-285750">
              <a:buFont typeface="Arial" panose="020B0604020202020204" pitchFamily="34" charset="0"/>
              <a:buChar char="•"/>
            </a:pPr>
            <a:r>
              <a:rPr lang="en-US" sz="2000" dirty="0"/>
              <a:t>On Earth convection of the liquid outer core creates the magnetosphere which protects the Earth from the solar wind</a:t>
            </a:r>
          </a:p>
          <a:p>
            <a:pPr marL="285750" indent="-285750">
              <a:buFont typeface="Arial" panose="020B0604020202020204" pitchFamily="34" charset="0"/>
              <a:buChar char="•"/>
            </a:pPr>
            <a:r>
              <a:rPr lang="en-US" sz="2000" dirty="0"/>
              <a:t>One theory says that multiple large asteroid strikes on Mars warmed the mantle, disrupting the convection of the core, and destroying the magnetosphere about 4 billion years ago</a:t>
            </a:r>
          </a:p>
          <a:p>
            <a:pPr marL="285750" indent="-285750">
              <a:buFont typeface="Arial" panose="020B0604020202020204" pitchFamily="34" charset="0"/>
              <a:buChar char="•"/>
            </a:pPr>
            <a:r>
              <a:rPr lang="en-US" sz="2000" dirty="0"/>
              <a:t>In the absence of a magnetosphere, the solar wind from removes gases from the atmosphere, especially water vapor</a:t>
            </a:r>
          </a:p>
          <a:p>
            <a:pPr marL="285750" indent="-285750">
              <a:buFont typeface="Arial" panose="020B0604020202020204" pitchFamily="34" charset="0"/>
              <a:buChar char="•"/>
            </a:pPr>
            <a:r>
              <a:rPr lang="en-US" sz="2000" dirty="0"/>
              <a:t>The loss of water vapor by the solar wind resulted in higher levels of heavy hydrogen (deuterium) on Mars compared to Earth</a:t>
            </a:r>
          </a:p>
          <a:p>
            <a:pPr marL="285750" indent="-285750">
              <a:buFont typeface="Arial" panose="020B0604020202020204" pitchFamily="34" charset="0"/>
              <a:buChar char="•"/>
            </a:pPr>
            <a:r>
              <a:rPr lang="en-US" sz="2000" dirty="0"/>
              <a:t>It is thought that Mars is dry because of a combination of loss of water from the atmosphere and lack of tectonic recycling of water</a:t>
            </a:r>
          </a:p>
          <a:p>
            <a:pPr marL="285750" indent="-285750">
              <a:buFont typeface="Arial" panose="020B0604020202020204" pitchFamily="34" charset="0"/>
              <a:buChar char="•"/>
            </a:pPr>
            <a:r>
              <a:rPr lang="en-US" sz="2000" dirty="0"/>
              <a:t>It appears that residual magnetism in rocks created during Mars’ prior period of a magnetic field cause ultraviolet auroras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550361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3476A-2AC4-BAC2-E92F-63A1D4C733AE}"/>
              </a:ext>
            </a:extLst>
          </p:cNvPr>
          <p:cNvSpPr>
            <a:spLocks noGrp="1"/>
          </p:cNvSpPr>
          <p:nvPr>
            <p:ph type="title"/>
          </p:nvPr>
        </p:nvSpPr>
        <p:spPr>
          <a:xfrm>
            <a:off x="628650" y="136525"/>
            <a:ext cx="8063405" cy="727950"/>
          </a:xfrm>
        </p:spPr>
        <p:txBody>
          <a:bodyPr/>
          <a:lstStyle/>
          <a:p>
            <a:r>
              <a:rPr lang="en-US" dirty="0"/>
              <a:t>Science Summary: Geologic Periods on Mars</a:t>
            </a:r>
          </a:p>
        </p:txBody>
      </p:sp>
      <p:sp>
        <p:nvSpPr>
          <p:cNvPr id="3" name="Content Placeholder 2">
            <a:extLst>
              <a:ext uri="{FF2B5EF4-FFF2-40B4-BE49-F238E27FC236}">
                <a16:creationId xmlns:a16="http://schemas.microsoft.com/office/drawing/2014/main" id="{99B4A189-5689-4F4C-16ED-06802D4BB080}"/>
              </a:ext>
            </a:extLst>
          </p:cNvPr>
          <p:cNvSpPr>
            <a:spLocks noGrp="1"/>
          </p:cNvSpPr>
          <p:nvPr>
            <p:ph idx="1"/>
          </p:nvPr>
        </p:nvSpPr>
        <p:spPr>
          <a:xfrm>
            <a:off x="717002" y="864475"/>
            <a:ext cx="7886700" cy="5312488"/>
          </a:xfrm>
        </p:spPr>
        <p:txBody>
          <a:bodyPr/>
          <a:lstStyle/>
          <a:p>
            <a:r>
              <a:rPr lang="en-US" dirty="0"/>
              <a:t>Pre-Noachian (4.5 to 4.1 billion years ago)</a:t>
            </a:r>
          </a:p>
          <a:p>
            <a:pPr lvl="1"/>
            <a:r>
              <a:rPr lang="en-US" dirty="0"/>
              <a:t>Formation of the “Martian dichotomy” (northern hemisphere is about 2 km lower than southern, and its crust is thinner) by impacts or plate tectonics</a:t>
            </a:r>
          </a:p>
          <a:p>
            <a:pPr lvl="1"/>
            <a:r>
              <a:rPr lang="en-US" dirty="0"/>
              <a:t>Formation of Hellas basin, but most other effects lost to erosion and impacts</a:t>
            </a:r>
          </a:p>
          <a:p>
            <a:r>
              <a:rPr lang="en-US" dirty="0"/>
              <a:t>Noachian (4.1 to 3.7 billion years ago)</a:t>
            </a:r>
          </a:p>
          <a:p>
            <a:pPr lvl="1"/>
            <a:r>
              <a:rPr lang="en-US" dirty="0"/>
              <a:t> Many impact craters</a:t>
            </a:r>
          </a:p>
          <a:p>
            <a:pPr lvl="1"/>
            <a:r>
              <a:rPr lang="en-US" dirty="0"/>
              <a:t>Ocean(s), rivers, and erosion by water</a:t>
            </a:r>
          </a:p>
          <a:p>
            <a:r>
              <a:rPr lang="en-US" dirty="0"/>
              <a:t>Hesperian (3.7 to 3.1 billion years ago)</a:t>
            </a:r>
          </a:p>
          <a:p>
            <a:pPr lvl="1"/>
            <a:r>
              <a:rPr lang="en-US" dirty="0"/>
              <a:t>Olympus Mons volcano</a:t>
            </a:r>
          </a:p>
          <a:p>
            <a:pPr lvl="1"/>
            <a:r>
              <a:rPr lang="en-US" dirty="0"/>
              <a:t>Formation of extensive lava plains (and lava tubes and caves)</a:t>
            </a:r>
          </a:p>
          <a:p>
            <a:pPr lvl="1"/>
            <a:r>
              <a:rPr lang="en-US" dirty="0"/>
              <a:t>Ephemeral lakes or seas in the northern lowlands</a:t>
            </a:r>
          </a:p>
          <a:p>
            <a:r>
              <a:rPr lang="en-US" dirty="0"/>
              <a:t>Amazonian (~3.1 billion years ago to present)</a:t>
            </a:r>
          </a:p>
          <a:p>
            <a:pPr lvl="1"/>
            <a:r>
              <a:rPr lang="en-US" dirty="0"/>
              <a:t>Fewer impacts</a:t>
            </a:r>
          </a:p>
          <a:p>
            <a:pPr lvl="1"/>
            <a:r>
              <a:rPr lang="en-US" dirty="0"/>
              <a:t>Lava flows, periods of glacial activity, small liquid water flows</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2F94B7CE-6174-E070-0887-F98898B97FB1}"/>
              </a:ext>
            </a:extLst>
          </p:cNvPr>
          <p:cNvSpPr>
            <a:spLocks noGrp="1"/>
          </p:cNvSpPr>
          <p:nvPr>
            <p:ph type="sldNum" sz="quarter" idx="12"/>
          </p:nvPr>
        </p:nvSpPr>
        <p:spPr/>
        <p:txBody>
          <a:bodyPr/>
          <a:lstStyle/>
          <a:p>
            <a:fld id="{6E2D2B3B-882E-40F3-A32F-6DD516915044}" type="slidenum">
              <a:rPr lang="en-US" smtClean="0"/>
              <a:pPr/>
              <a:t>25</a:t>
            </a:fld>
            <a:endParaRPr lang="en-US" dirty="0"/>
          </a:p>
        </p:txBody>
      </p:sp>
    </p:spTree>
    <p:extLst>
      <p:ext uri="{BB962C8B-B14F-4D97-AF65-F5344CB8AC3E}">
        <p14:creationId xmlns:p14="http://schemas.microsoft.com/office/powerpoint/2010/main" val="762032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1B251-54A7-34BC-D87D-60F37C074041}"/>
              </a:ext>
            </a:extLst>
          </p:cNvPr>
          <p:cNvSpPr>
            <a:spLocks noGrp="1"/>
          </p:cNvSpPr>
          <p:nvPr>
            <p:ph type="title"/>
          </p:nvPr>
        </p:nvSpPr>
        <p:spPr>
          <a:xfrm>
            <a:off x="628650" y="136525"/>
            <a:ext cx="7886700" cy="801522"/>
          </a:xfrm>
        </p:spPr>
        <p:txBody>
          <a:bodyPr/>
          <a:lstStyle/>
          <a:p>
            <a:r>
              <a:rPr lang="en-US" dirty="0"/>
              <a:t>Science Summary: Water and methane</a:t>
            </a:r>
          </a:p>
        </p:txBody>
      </p:sp>
      <p:sp>
        <p:nvSpPr>
          <p:cNvPr id="3" name="Content Placeholder 2">
            <a:extLst>
              <a:ext uri="{FF2B5EF4-FFF2-40B4-BE49-F238E27FC236}">
                <a16:creationId xmlns:a16="http://schemas.microsoft.com/office/drawing/2014/main" id="{24A4FDA2-9663-079D-A910-8861A60BA543}"/>
              </a:ext>
            </a:extLst>
          </p:cNvPr>
          <p:cNvSpPr>
            <a:spLocks noGrp="1"/>
          </p:cNvSpPr>
          <p:nvPr>
            <p:ph idx="1"/>
          </p:nvPr>
        </p:nvSpPr>
        <p:spPr>
          <a:xfrm>
            <a:off x="628650" y="1016327"/>
            <a:ext cx="7886700" cy="5705147"/>
          </a:xfrm>
        </p:spPr>
        <p:txBody>
          <a:bodyPr/>
          <a:lstStyle/>
          <a:p>
            <a:r>
              <a:rPr lang="en-US" dirty="0"/>
              <a:t>Both ice caps are largely water ice, enough to cover the planet 36 feet deep</a:t>
            </a:r>
          </a:p>
          <a:p>
            <a:r>
              <a:rPr lang="en-US" dirty="0"/>
              <a:t>During winter, about 25% of the atmospheric CO</a:t>
            </a:r>
            <a:r>
              <a:rPr lang="en-US" sz="2400" baseline="-25000" dirty="0"/>
              <a:t>2</a:t>
            </a:r>
            <a:r>
              <a:rPr lang="en-US" dirty="0"/>
              <a:t> freezes as a cover over the water ice, then sublimes back to gas in the summer</a:t>
            </a:r>
          </a:p>
          <a:p>
            <a:r>
              <a:rPr lang="en-US" dirty="0"/>
              <a:t>The caps have spiral troughs due to Coriolis effect winds</a:t>
            </a:r>
          </a:p>
          <a:p>
            <a:r>
              <a:rPr lang="en-US" dirty="0"/>
              <a:t>Subsurface water ice is also present at high latitudes beyond the caps</a:t>
            </a:r>
          </a:p>
          <a:p>
            <a:r>
              <a:rPr lang="en-US" dirty="0"/>
              <a:t>Liquid water did flow in past and create landforms present today including dendritic networks, gullies, deltas, and alluvial fans</a:t>
            </a:r>
          </a:p>
          <a:p>
            <a:r>
              <a:rPr lang="en-US" dirty="0"/>
              <a:t>Sedimental and mineralogic evidence for past crater lakes is strong</a:t>
            </a:r>
          </a:p>
          <a:p>
            <a:r>
              <a:rPr lang="en-US" dirty="0"/>
              <a:t>Methane detection has been quite variable, but clearly methane is being formed now on Mars, because it decomposes to CO</a:t>
            </a:r>
            <a:r>
              <a:rPr lang="en-US" baseline="-25000" dirty="0"/>
              <a:t>2</a:t>
            </a:r>
            <a:r>
              <a:rPr lang="en-US" dirty="0"/>
              <a:t>, H</a:t>
            </a:r>
            <a:r>
              <a:rPr lang="en-US" baseline="-25000" dirty="0"/>
              <a:t>2</a:t>
            </a:r>
            <a:r>
              <a:rPr lang="en-US" dirty="0"/>
              <a:t> and H</a:t>
            </a:r>
            <a:r>
              <a:rPr lang="en-US" baseline="-25000" dirty="0"/>
              <a:t>2</a:t>
            </a:r>
            <a:r>
              <a:rPr lang="en-US" dirty="0"/>
              <a:t>O in a few hundred years due to UV radiation</a:t>
            </a:r>
          </a:p>
          <a:p>
            <a:r>
              <a:rPr lang="en-US" dirty="0"/>
              <a:t>It is unclear if methane production is geochemical or biological</a:t>
            </a:r>
          </a:p>
          <a:p>
            <a:endParaRPr lang="en-US" dirty="0"/>
          </a:p>
        </p:txBody>
      </p:sp>
      <p:sp>
        <p:nvSpPr>
          <p:cNvPr id="4" name="Slide Number Placeholder 3">
            <a:extLst>
              <a:ext uri="{FF2B5EF4-FFF2-40B4-BE49-F238E27FC236}">
                <a16:creationId xmlns:a16="http://schemas.microsoft.com/office/drawing/2014/main" id="{9A4AC32A-9B57-7BC6-4BAA-82519892A609}"/>
              </a:ext>
            </a:extLst>
          </p:cNvPr>
          <p:cNvSpPr>
            <a:spLocks noGrp="1"/>
          </p:cNvSpPr>
          <p:nvPr>
            <p:ph type="sldNum" sz="quarter" idx="12"/>
          </p:nvPr>
        </p:nvSpPr>
        <p:spPr/>
        <p:txBody>
          <a:bodyPr/>
          <a:lstStyle/>
          <a:p>
            <a:fld id="{6E2D2B3B-882E-40F3-A32F-6DD516915044}" type="slidenum">
              <a:rPr lang="en-US" smtClean="0"/>
              <a:pPr/>
              <a:t>26</a:t>
            </a:fld>
            <a:endParaRPr lang="en-US" dirty="0"/>
          </a:p>
        </p:txBody>
      </p:sp>
    </p:spTree>
    <p:extLst>
      <p:ext uri="{BB962C8B-B14F-4D97-AF65-F5344CB8AC3E}">
        <p14:creationId xmlns:p14="http://schemas.microsoft.com/office/powerpoint/2010/main" val="2120788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1B251-54A7-34BC-D87D-60F37C074041}"/>
              </a:ext>
            </a:extLst>
          </p:cNvPr>
          <p:cNvSpPr>
            <a:spLocks noGrp="1"/>
          </p:cNvSpPr>
          <p:nvPr>
            <p:ph type="title"/>
          </p:nvPr>
        </p:nvSpPr>
        <p:spPr>
          <a:xfrm>
            <a:off x="628650" y="136525"/>
            <a:ext cx="7886700" cy="801522"/>
          </a:xfrm>
        </p:spPr>
        <p:txBody>
          <a:bodyPr/>
          <a:lstStyle/>
          <a:p>
            <a:r>
              <a:rPr lang="en-US" dirty="0"/>
              <a:t>Science Summary: Dust storms</a:t>
            </a:r>
          </a:p>
        </p:txBody>
      </p:sp>
      <p:sp>
        <p:nvSpPr>
          <p:cNvPr id="3" name="Content Placeholder 2">
            <a:extLst>
              <a:ext uri="{FF2B5EF4-FFF2-40B4-BE49-F238E27FC236}">
                <a16:creationId xmlns:a16="http://schemas.microsoft.com/office/drawing/2014/main" id="{24A4FDA2-9663-079D-A910-8861A60BA543}"/>
              </a:ext>
            </a:extLst>
          </p:cNvPr>
          <p:cNvSpPr>
            <a:spLocks noGrp="1"/>
          </p:cNvSpPr>
          <p:nvPr>
            <p:ph idx="1"/>
          </p:nvPr>
        </p:nvSpPr>
        <p:spPr>
          <a:xfrm>
            <a:off x="628650" y="1016327"/>
            <a:ext cx="7886700" cy="5705147"/>
          </a:xfrm>
        </p:spPr>
        <p:txBody>
          <a:bodyPr/>
          <a:lstStyle/>
          <a:p>
            <a:r>
              <a:rPr lang="en-US" dirty="0"/>
              <a:t>Dust devils form often as sunlight heats rocks causing air close to the surface to rise into a column which is spun by horizontal winds</a:t>
            </a:r>
          </a:p>
          <a:p>
            <a:r>
              <a:rPr lang="en-US" dirty="0"/>
              <a:t>Dust storms can carry dust over large areas at up to 60 mph, especially in the summer</a:t>
            </a:r>
          </a:p>
          <a:p>
            <a:r>
              <a:rPr lang="en-US" dirty="0"/>
              <a:t>About every 3 Martian years these form into global dust storms</a:t>
            </a:r>
          </a:p>
          <a:p>
            <a:r>
              <a:rPr lang="en-US" dirty="0"/>
              <a:t>Due to the low atmospheric pressure this does not blow over equipment, people, etc., though it does significantly reduce the amount of sunlight</a:t>
            </a:r>
          </a:p>
          <a:p>
            <a:r>
              <a:rPr lang="en-US" dirty="0"/>
              <a:t>The dust is sticky and electrostatic so it can coat machinery and solar panels</a:t>
            </a:r>
          </a:p>
          <a:p>
            <a:r>
              <a:rPr lang="en-US" dirty="0"/>
              <a:t>Sometimes the wind blows dust off of equipment and solar panels</a:t>
            </a:r>
          </a:p>
        </p:txBody>
      </p:sp>
      <p:sp>
        <p:nvSpPr>
          <p:cNvPr id="4" name="Slide Number Placeholder 3">
            <a:extLst>
              <a:ext uri="{FF2B5EF4-FFF2-40B4-BE49-F238E27FC236}">
                <a16:creationId xmlns:a16="http://schemas.microsoft.com/office/drawing/2014/main" id="{9A4AC32A-9B57-7BC6-4BAA-82519892A609}"/>
              </a:ext>
            </a:extLst>
          </p:cNvPr>
          <p:cNvSpPr>
            <a:spLocks noGrp="1"/>
          </p:cNvSpPr>
          <p:nvPr>
            <p:ph type="sldNum" sz="quarter" idx="12"/>
          </p:nvPr>
        </p:nvSpPr>
        <p:spPr/>
        <p:txBody>
          <a:bodyPr/>
          <a:lstStyle/>
          <a:p>
            <a:fld id="{6E2D2B3B-882E-40F3-A32F-6DD516915044}" type="slidenum">
              <a:rPr lang="en-US" smtClean="0"/>
              <a:pPr/>
              <a:t>27</a:t>
            </a:fld>
            <a:endParaRPr lang="en-US" dirty="0"/>
          </a:p>
        </p:txBody>
      </p:sp>
    </p:spTree>
    <p:extLst>
      <p:ext uri="{BB962C8B-B14F-4D97-AF65-F5344CB8AC3E}">
        <p14:creationId xmlns:p14="http://schemas.microsoft.com/office/powerpoint/2010/main" val="1558845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1B251-54A7-34BC-D87D-60F37C074041}"/>
              </a:ext>
            </a:extLst>
          </p:cNvPr>
          <p:cNvSpPr>
            <a:spLocks noGrp="1"/>
          </p:cNvSpPr>
          <p:nvPr>
            <p:ph type="title"/>
          </p:nvPr>
        </p:nvSpPr>
        <p:spPr>
          <a:xfrm>
            <a:off x="628650" y="20911"/>
            <a:ext cx="7886700" cy="683282"/>
          </a:xfrm>
        </p:spPr>
        <p:txBody>
          <a:bodyPr/>
          <a:lstStyle/>
          <a:p>
            <a:r>
              <a:rPr lang="en-US" dirty="0"/>
              <a:t>Science Summary: Radiation</a:t>
            </a:r>
          </a:p>
        </p:txBody>
      </p:sp>
      <p:sp>
        <p:nvSpPr>
          <p:cNvPr id="3" name="Content Placeholder 2">
            <a:extLst>
              <a:ext uri="{FF2B5EF4-FFF2-40B4-BE49-F238E27FC236}">
                <a16:creationId xmlns:a16="http://schemas.microsoft.com/office/drawing/2014/main" id="{24A4FDA2-9663-079D-A910-8861A60BA543}"/>
              </a:ext>
            </a:extLst>
          </p:cNvPr>
          <p:cNvSpPr>
            <a:spLocks noGrp="1"/>
          </p:cNvSpPr>
          <p:nvPr>
            <p:ph idx="1"/>
          </p:nvPr>
        </p:nvSpPr>
        <p:spPr>
          <a:xfrm>
            <a:off x="628650" y="704193"/>
            <a:ext cx="7886700" cy="6017281"/>
          </a:xfrm>
        </p:spPr>
        <p:txBody>
          <a:bodyPr/>
          <a:lstStyle/>
          <a:p>
            <a:r>
              <a:rPr lang="en-US" dirty="0"/>
              <a:t>The sievert is the unit of biological effect of ionizing radiation on tissue, often measured in thousandths (mSv)</a:t>
            </a:r>
          </a:p>
          <a:p>
            <a:r>
              <a:rPr lang="en-US" dirty="0"/>
              <a:t>The average yearly radiation dose for people is</a:t>
            </a:r>
          </a:p>
          <a:p>
            <a:pPr marL="342900" lvl="1" indent="0">
              <a:buNone/>
            </a:pPr>
            <a:r>
              <a:rPr lang="en-US" dirty="0"/>
              <a:t>   2.0 mSv by inhalation (radon)</a:t>
            </a:r>
          </a:p>
          <a:p>
            <a:pPr marL="342900" lvl="1" indent="0">
              <a:buNone/>
            </a:pPr>
            <a:r>
              <a:rPr lang="en-US" dirty="0"/>
              <a:t>+ 0.3 mSv by cosmic rays</a:t>
            </a:r>
          </a:p>
          <a:p>
            <a:pPr marL="342900" lvl="1" indent="0">
              <a:buNone/>
            </a:pPr>
            <a:r>
              <a:rPr lang="en-US" dirty="0"/>
              <a:t>+ 0.3 mSv by ingestion (food and water; 4 Brazil nuts per day)</a:t>
            </a:r>
          </a:p>
          <a:p>
            <a:pPr marL="342900" lvl="1" indent="0">
              <a:buNone/>
            </a:pPr>
            <a:r>
              <a:rPr lang="en-US" u="sng" dirty="0"/>
              <a:t>+ 0.2 mSv </a:t>
            </a:r>
            <a:r>
              <a:rPr lang="en-US" dirty="0"/>
              <a:t>from radioactivity in rocks around us</a:t>
            </a:r>
          </a:p>
          <a:p>
            <a:pPr marL="342900" lvl="1" indent="0">
              <a:buNone/>
            </a:pPr>
            <a:r>
              <a:rPr lang="en-US" dirty="0"/>
              <a:t>   2.8 mSv total</a:t>
            </a:r>
          </a:p>
          <a:p>
            <a:r>
              <a:rPr lang="en-US" dirty="0"/>
              <a:t>One chest x-ray is 0.1 mSv, one CT is 1.0 to 15.0 mSv</a:t>
            </a:r>
          </a:p>
          <a:p>
            <a:r>
              <a:rPr lang="en-US" dirty="0"/>
              <a:t>NASA allows a lifetime exposure of 1000 mSv (~4 times normal)</a:t>
            </a:r>
          </a:p>
          <a:p>
            <a:r>
              <a:rPr lang="en-US" dirty="0"/>
              <a:t>Low Earth orbit is 0.5 mSv per day (183 mSv per year)</a:t>
            </a:r>
          </a:p>
          <a:p>
            <a:r>
              <a:rPr lang="en-US" dirty="0"/>
              <a:t>Interplanetary space between Earth and Mars is 1.84 mSv per day or 750 mSv for a 14-month round trip</a:t>
            </a:r>
          </a:p>
          <a:p>
            <a:r>
              <a:rPr lang="en-US" dirty="0"/>
              <a:t>Average Mars surface radiation is 0.64 mSv/day or 83 times Earth radiation (one-way trip + 3 years = 1000 mSv)</a:t>
            </a:r>
          </a:p>
          <a:p>
            <a:r>
              <a:rPr lang="en-US" dirty="0"/>
              <a:t>Radiation is estimated to be one tenth as much in a lava tube</a:t>
            </a:r>
          </a:p>
          <a:p>
            <a:r>
              <a:rPr lang="en-US" dirty="0"/>
              <a:t>Radiation levels double after a solar storm (coronal mass ejection)</a:t>
            </a:r>
          </a:p>
        </p:txBody>
      </p:sp>
      <p:sp>
        <p:nvSpPr>
          <p:cNvPr id="4" name="Slide Number Placeholder 3">
            <a:extLst>
              <a:ext uri="{FF2B5EF4-FFF2-40B4-BE49-F238E27FC236}">
                <a16:creationId xmlns:a16="http://schemas.microsoft.com/office/drawing/2014/main" id="{9A4AC32A-9B57-7BC6-4BAA-82519892A609}"/>
              </a:ext>
            </a:extLst>
          </p:cNvPr>
          <p:cNvSpPr>
            <a:spLocks noGrp="1"/>
          </p:cNvSpPr>
          <p:nvPr>
            <p:ph type="sldNum" sz="quarter" idx="12"/>
          </p:nvPr>
        </p:nvSpPr>
        <p:spPr/>
        <p:txBody>
          <a:bodyPr/>
          <a:lstStyle/>
          <a:p>
            <a:fld id="{6E2D2B3B-882E-40F3-A32F-6DD516915044}" type="slidenum">
              <a:rPr lang="en-US" smtClean="0"/>
              <a:pPr/>
              <a:t>28</a:t>
            </a:fld>
            <a:endParaRPr lang="en-US" dirty="0"/>
          </a:p>
        </p:txBody>
      </p:sp>
    </p:spTree>
    <p:extLst>
      <p:ext uri="{BB962C8B-B14F-4D97-AF65-F5344CB8AC3E}">
        <p14:creationId xmlns:p14="http://schemas.microsoft.com/office/powerpoint/2010/main" val="2293724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2D0A7-C603-C3F9-6640-88B7EFA1C435}"/>
              </a:ext>
            </a:extLst>
          </p:cNvPr>
          <p:cNvSpPr>
            <a:spLocks noGrp="1"/>
          </p:cNvSpPr>
          <p:nvPr>
            <p:ph type="title"/>
          </p:nvPr>
        </p:nvSpPr>
        <p:spPr>
          <a:xfrm>
            <a:off x="628650" y="136526"/>
            <a:ext cx="7886700" cy="746344"/>
          </a:xfrm>
        </p:spPr>
        <p:txBody>
          <a:bodyPr/>
          <a:lstStyle/>
          <a:p>
            <a:r>
              <a:rPr lang="en-US" dirty="0"/>
              <a:t>Science Example: Gale Crater</a:t>
            </a:r>
          </a:p>
        </p:txBody>
      </p:sp>
      <p:sp>
        <p:nvSpPr>
          <p:cNvPr id="3" name="Content Placeholder 2">
            <a:extLst>
              <a:ext uri="{FF2B5EF4-FFF2-40B4-BE49-F238E27FC236}">
                <a16:creationId xmlns:a16="http://schemas.microsoft.com/office/drawing/2014/main" id="{F46E8F7C-F961-5BCC-83FD-A5660E95B123}"/>
              </a:ext>
            </a:extLst>
          </p:cNvPr>
          <p:cNvSpPr>
            <a:spLocks noGrp="1"/>
          </p:cNvSpPr>
          <p:nvPr>
            <p:ph idx="1"/>
          </p:nvPr>
        </p:nvSpPr>
        <p:spPr>
          <a:xfrm>
            <a:off x="628650" y="888206"/>
            <a:ext cx="7886700" cy="2638023"/>
          </a:xfrm>
        </p:spPr>
        <p:txBody>
          <a:bodyPr/>
          <a:lstStyle/>
          <a:p>
            <a:r>
              <a:rPr lang="en-US" dirty="0"/>
              <a:t>Site of Curiosity rover</a:t>
            </a:r>
          </a:p>
          <a:p>
            <a:r>
              <a:rPr lang="en-US" dirty="0"/>
              <a:t>Asteroid or comet impact 3.5 to 3.8 </a:t>
            </a:r>
            <a:r>
              <a:rPr lang="en-US" dirty="0" err="1"/>
              <a:t>bya</a:t>
            </a:r>
            <a:endParaRPr lang="en-US" dirty="0"/>
          </a:p>
          <a:p>
            <a:r>
              <a:rPr lang="en-US" dirty="0"/>
              <a:t>Lowest layer is interstratified clay and sulfates</a:t>
            </a:r>
          </a:p>
          <a:p>
            <a:r>
              <a:rPr lang="en-US" dirty="0"/>
              <a:t>Conglomerates, cross-bedded sandstones, mudstones and a sandstone delta indicate an early period as a lake</a:t>
            </a:r>
          </a:p>
          <a:p>
            <a:r>
              <a:rPr lang="en-US" dirty="0"/>
              <a:t>Central mountain appears to be 2 billion years of lake sediment</a:t>
            </a:r>
          </a:p>
          <a:p>
            <a:endParaRPr lang="en-US" dirty="0"/>
          </a:p>
          <a:p>
            <a:endParaRPr lang="en-US" dirty="0"/>
          </a:p>
        </p:txBody>
      </p:sp>
      <p:sp>
        <p:nvSpPr>
          <p:cNvPr id="4" name="Slide Number Placeholder 3">
            <a:extLst>
              <a:ext uri="{FF2B5EF4-FFF2-40B4-BE49-F238E27FC236}">
                <a16:creationId xmlns:a16="http://schemas.microsoft.com/office/drawing/2014/main" id="{A6B1E85A-8391-E32B-06DE-F7D1CADB9EA0}"/>
              </a:ext>
            </a:extLst>
          </p:cNvPr>
          <p:cNvSpPr>
            <a:spLocks noGrp="1"/>
          </p:cNvSpPr>
          <p:nvPr>
            <p:ph type="sldNum" sz="quarter" idx="12"/>
          </p:nvPr>
        </p:nvSpPr>
        <p:spPr/>
        <p:txBody>
          <a:bodyPr/>
          <a:lstStyle/>
          <a:p>
            <a:fld id="{6E2D2B3B-882E-40F3-A32F-6DD516915044}" type="slidenum">
              <a:rPr lang="en-US" smtClean="0"/>
              <a:pPr/>
              <a:t>29</a:t>
            </a:fld>
            <a:endParaRPr lang="en-US" dirty="0"/>
          </a:p>
        </p:txBody>
      </p:sp>
      <p:pic>
        <p:nvPicPr>
          <p:cNvPr id="6" name="Picture 5" descr="A close-up of a crater&#10;&#10;Description automatically generated">
            <a:extLst>
              <a:ext uri="{FF2B5EF4-FFF2-40B4-BE49-F238E27FC236}">
                <a16:creationId xmlns:a16="http://schemas.microsoft.com/office/drawing/2014/main" id="{246D28CC-20F8-ED80-A207-BF1515236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538" y="3662754"/>
            <a:ext cx="5599386" cy="3195246"/>
          </a:xfrm>
          <a:prstGeom prst="rect">
            <a:avLst/>
          </a:prstGeom>
        </p:spPr>
      </p:pic>
    </p:spTree>
    <p:extLst>
      <p:ext uri="{BB962C8B-B14F-4D97-AF65-F5344CB8AC3E}">
        <p14:creationId xmlns:p14="http://schemas.microsoft.com/office/powerpoint/2010/main" val="384275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idx="1"/>
          </p:nvPr>
        </p:nvPicPr>
        <p:blipFill>
          <a:blip r:embed="rId2">
            <a:extLst>
              <a:ext uri="{28A0092B-C50C-407E-A947-70E740481C1C}">
                <a14:useLocalDpi xmlns:a14="http://schemas.microsoft.com/office/drawing/2010/main" val="0"/>
              </a:ext>
            </a:extLst>
          </a:blip>
          <a:srcRect/>
          <a:stretch/>
        </p:blipFill>
        <p:spPr>
          <a:xfrm>
            <a:off x="231494" y="21020"/>
            <a:ext cx="9329195" cy="6967728"/>
          </a:xfrm>
        </p:spPr>
      </p:pic>
      <p:sp>
        <p:nvSpPr>
          <p:cNvPr id="2" name="Slide Number Placeholder 1">
            <a:extLst>
              <a:ext uri="{FF2B5EF4-FFF2-40B4-BE49-F238E27FC236}">
                <a16:creationId xmlns:a16="http://schemas.microsoft.com/office/drawing/2014/main" id="{5C6B15A7-5435-BF9F-35B6-5BD991EEACFF}"/>
              </a:ext>
            </a:extLst>
          </p:cNvPr>
          <p:cNvSpPr>
            <a:spLocks noGrp="1"/>
          </p:cNvSpPr>
          <p:nvPr>
            <p:ph type="sldNum" sz="quarter" idx="12"/>
          </p:nvPr>
        </p:nvSpPr>
        <p:spPr/>
        <p:txBody>
          <a:bodyPr/>
          <a:lstStyle/>
          <a:p>
            <a:fld id="{6E2D2B3B-882E-40F3-A32F-6DD516915044}" type="slidenum">
              <a:rPr lang="en-US" smtClean="0"/>
              <a:pPr/>
              <a:t>3</a:t>
            </a:fld>
            <a:endParaRPr lang="en-US" dirty="0"/>
          </a:p>
        </p:txBody>
      </p:sp>
    </p:spTree>
    <p:extLst>
      <p:ext uri="{BB962C8B-B14F-4D97-AF65-F5344CB8AC3E}">
        <p14:creationId xmlns:p14="http://schemas.microsoft.com/office/powerpoint/2010/main" val="2065062686"/>
      </p:ext>
    </p:extLst>
  </p:cSld>
  <p:clrMapOvr>
    <a:masterClrMapping/>
  </p:clrMapOvr>
  <mc:AlternateContent xmlns:mc="http://schemas.openxmlformats.org/markup-compatibility/2006" xmlns:p14="http://schemas.microsoft.com/office/powerpoint/2010/main">
    <mc:Choice Requires="p14">
      <p:transition spd="slow" p14:dur="2000" advTm="77938"/>
    </mc:Choice>
    <mc:Fallback xmlns="">
      <p:transition spd="slow" advTm="7793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CE0D-2EE6-2C71-B241-FFCFAD620690}"/>
              </a:ext>
            </a:extLst>
          </p:cNvPr>
          <p:cNvSpPr>
            <a:spLocks noGrp="1"/>
          </p:cNvSpPr>
          <p:nvPr>
            <p:ph type="title"/>
          </p:nvPr>
        </p:nvSpPr>
        <p:spPr>
          <a:xfrm>
            <a:off x="439463" y="52442"/>
            <a:ext cx="7886700" cy="769991"/>
          </a:xfrm>
        </p:spPr>
        <p:txBody>
          <a:bodyPr>
            <a:normAutofit/>
          </a:bodyPr>
          <a:lstStyle/>
          <a:p>
            <a:r>
              <a:rPr lang="en-US" dirty="0"/>
              <a:t>Humans to Mars: Plans</a:t>
            </a:r>
          </a:p>
        </p:txBody>
      </p:sp>
      <p:sp>
        <p:nvSpPr>
          <p:cNvPr id="3" name="Content Placeholder 2">
            <a:extLst>
              <a:ext uri="{FF2B5EF4-FFF2-40B4-BE49-F238E27FC236}">
                <a16:creationId xmlns:a16="http://schemas.microsoft.com/office/drawing/2014/main" id="{D77A1072-1F10-3993-6FB9-B3F0A5B2C0D5}"/>
              </a:ext>
            </a:extLst>
          </p:cNvPr>
          <p:cNvSpPr>
            <a:spLocks noGrp="1"/>
          </p:cNvSpPr>
          <p:nvPr>
            <p:ph idx="1"/>
          </p:nvPr>
        </p:nvSpPr>
        <p:spPr>
          <a:xfrm>
            <a:off x="523546" y="822433"/>
            <a:ext cx="7886700" cy="5725511"/>
          </a:xfrm>
        </p:spPr>
        <p:txBody>
          <a:bodyPr>
            <a:normAutofit/>
          </a:bodyPr>
          <a:lstStyle/>
          <a:p>
            <a:r>
              <a:rPr lang="en-US" dirty="0"/>
              <a:t>NASA plans are vague and target the 2030’s using the Orion Multi-Purpose Crew Vehicle</a:t>
            </a:r>
          </a:p>
          <a:p>
            <a:r>
              <a:rPr lang="en-US" dirty="0"/>
              <a:t>NASA psychology tests started in 2009, current one is </a:t>
            </a:r>
            <a:r>
              <a:rPr lang="en-US" dirty="0">
                <a:hlinkClick r:id="rId2"/>
              </a:rPr>
              <a:t>Mars Dune Alpha</a:t>
            </a:r>
            <a:endParaRPr lang="en-US" dirty="0"/>
          </a:p>
          <a:p>
            <a:r>
              <a:rPr lang="en-US" dirty="0"/>
              <a:t>The first launch of Elon Musk’s Mars-capable Space-X Starship ended in “unscheduled disassembly”, and the second launch is scheduled for September or October of 2023</a:t>
            </a:r>
          </a:p>
          <a:p>
            <a:r>
              <a:rPr lang="en-US" dirty="0"/>
              <a:t>Elon Musk plans for Mars: </a:t>
            </a:r>
            <a:r>
              <a:rPr lang="en-US" dirty="0">
                <a:hlinkClick r:id="rId3"/>
              </a:rPr>
              <a:t>Elon Musk 2022 video (6</a:t>
            </a:r>
            <a:r>
              <a:rPr lang="en-US" dirty="0">
                <a:sym typeface="Wingdings" pitchFamily="2" charset="2"/>
                <a:hlinkClick r:id="rId3"/>
              </a:rPr>
              <a:t>:50)</a:t>
            </a:r>
            <a:endParaRPr lang="en-US" dirty="0">
              <a:sym typeface="Wingdings" pitchFamily="2" charset="2"/>
            </a:endParaRPr>
          </a:p>
          <a:p>
            <a:r>
              <a:rPr lang="en-US" dirty="0">
                <a:sym typeface="Wingdings" pitchFamily="2" charset="2"/>
              </a:rPr>
              <a:t>Terraforming Mars</a:t>
            </a:r>
          </a:p>
          <a:p>
            <a:pPr lvl="1"/>
            <a:r>
              <a:rPr lang="en-US" dirty="0">
                <a:sym typeface="Wingdings" pitchFamily="2" charset="2"/>
              </a:rPr>
              <a:t>Methods include adding greenhouse gasses, oxygen factories, and spreading dark absorbent dust from Phobos</a:t>
            </a:r>
          </a:p>
          <a:p>
            <a:pPr lvl="1"/>
            <a:r>
              <a:rPr lang="en-US" dirty="0">
                <a:sym typeface="Wingdings" pitchFamily="2" charset="2"/>
              </a:rPr>
              <a:t>Additionally, some method to restart the magnetosphere would be need to prevent atmospheric losses</a:t>
            </a:r>
          </a:p>
          <a:p>
            <a:pPr lvl="1"/>
            <a:r>
              <a:rPr lang="en-US" dirty="0">
                <a:sym typeface="Wingdings" pitchFamily="2" charset="2"/>
              </a:rPr>
              <a:t>Might only take 100,000 years</a:t>
            </a:r>
          </a:p>
          <a:p>
            <a:pPr lvl="1"/>
            <a:endParaRPr lang="en-US" dirty="0"/>
          </a:p>
        </p:txBody>
      </p:sp>
      <p:sp>
        <p:nvSpPr>
          <p:cNvPr id="4" name="Slide Number Placeholder 3">
            <a:extLst>
              <a:ext uri="{FF2B5EF4-FFF2-40B4-BE49-F238E27FC236}">
                <a16:creationId xmlns:a16="http://schemas.microsoft.com/office/drawing/2014/main" id="{EF31C463-065E-1E42-0DCC-B57B1F3A4594}"/>
              </a:ext>
            </a:extLst>
          </p:cNvPr>
          <p:cNvSpPr>
            <a:spLocks noGrp="1"/>
          </p:cNvSpPr>
          <p:nvPr>
            <p:ph type="sldNum" sz="quarter" idx="12"/>
          </p:nvPr>
        </p:nvSpPr>
        <p:spPr/>
        <p:txBody>
          <a:bodyPr/>
          <a:lstStyle/>
          <a:p>
            <a:fld id="{6E2D2B3B-882E-40F3-A32F-6DD516915044}" type="slidenum">
              <a:rPr lang="en-US" smtClean="0"/>
              <a:pPr/>
              <a:t>30</a:t>
            </a:fld>
            <a:endParaRPr lang="en-US" dirty="0"/>
          </a:p>
        </p:txBody>
      </p:sp>
    </p:spTree>
    <p:extLst>
      <p:ext uri="{BB962C8B-B14F-4D97-AF65-F5344CB8AC3E}">
        <p14:creationId xmlns:p14="http://schemas.microsoft.com/office/powerpoint/2010/main" val="2444752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CE0D-2EE6-2C71-B241-FFCFAD620690}"/>
              </a:ext>
            </a:extLst>
          </p:cNvPr>
          <p:cNvSpPr>
            <a:spLocks noGrp="1"/>
          </p:cNvSpPr>
          <p:nvPr>
            <p:ph type="title"/>
          </p:nvPr>
        </p:nvSpPr>
        <p:spPr>
          <a:xfrm>
            <a:off x="439463" y="52442"/>
            <a:ext cx="7886700" cy="769991"/>
          </a:xfrm>
        </p:spPr>
        <p:txBody>
          <a:bodyPr>
            <a:normAutofit/>
          </a:bodyPr>
          <a:lstStyle/>
          <a:p>
            <a:r>
              <a:rPr lang="en-US" dirty="0"/>
              <a:t>Humans to Mars: Concerns</a:t>
            </a:r>
          </a:p>
        </p:txBody>
      </p:sp>
      <p:sp>
        <p:nvSpPr>
          <p:cNvPr id="3" name="Content Placeholder 2">
            <a:extLst>
              <a:ext uri="{FF2B5EF4-FFF2-40B4-BE49-F238E27FC236}">
                <a16:creationId xmlns:a16="http://schemas.microsoft.com/office/drawing/2014/main" id="{D77A1072-1F10-3993-6FB9-B3F0A5B2C0D5}"/>
              </a:ext>
            </a:extLst>
          </p:cNvPr>
          <p:cNvSpPr>
            <a:spLocks noGrp="1"/>
          </p:cNvSpPr>
          <p:nvPr>
            <p:ph idx="1"/>
          </p:nvPr>
        </p:nvSpPr>
        <p:spPr>
          <a:xfrm>
            <a:off x="523546" y="822433"/>
            <a:ext cx="7886700" cy="5725511"/>
          </a:xfrm>
        </p:spPr>
        <p:txBody>
          <a:bodyPr>
            <a:normAutofit lnSpcReduction="10000"/>
          </a:bodyPr>
          <a:lstStyle/>
          <a:p>
            <a:r>
              <a:rPr lang="en-US" dirty="0"/>
              <a:t>Cumulative radiation exposure would be huge; effects include cancer and damage to the nervous system including altered cognition and behavior</a:t>
            </a:r>
          </a:p>
          <a:p>
            <a:r>
              <a:rPr lang="en-US" dirty="0"/>
              <a:t>Can humans live peaceably under crowded, uncomfortable conditions?</a:t>
            </a:r>
          </a:p>
          <a:p>
            <a:r>
              <a:rPr lang="en-US" dirty="0"/>
              <a:t>What will the Mars economy look like?</a:t>
            </a:r>
          </a:p>
          <a:p>
            <a:r>
              <a:rPr lang="en-US" dirty="0"/>
              <a:t>Will separate colonies compete or cooperate?</a:t>
            </a:r>
          </a:p>
          <a:p>
            <a:r>
              <a:rPr lang="en-US" dirty="0"/>
              <a:t>There will be no real-time communication with loved ones on Earth</a:t>
            </a:r>
          </a:p>
          <a:p>
            <a:r>
              <a:rPr lang="en-US" dirty="0"/>
              <a:t>The effects of long-term Mars gravity are unknown</a:t>
            </a:r>
          </a:p>
          <a:p>
            <a:r>
              <a:rPr lang="en-US" dirty="0"/>
              <a:t>Will opportunities to go to and work on Mars be equitable?</a:t>
            </a:r>
          </a:p>
          <a:p>
            <a:r>
              <a:rPr lang="en-US" dirty="0"/>
              <a:t>Will Earth continue to support Mars colonists indefinitely?</a:t>
            </a:r>
          </a:p>
          <a:p>
            <a:r>
              <a:rPr lang="en-US" dirty="0"/>
              <a:t>How long will it take to develop critical support technologies? </a:t>
            </a:r>
          </a:p>
          <a:p>
            <a:r>
              <a:rPr lang="en-US" dirty="0"/>
              <a:t>Do you want to live without being able to go outside, travel, etc.?</a:t>
            </a:r>
          </a:p>
          <a:p>
            <a:r>
              <a:rPr lang="en-US" dirty="0"/>
              <a:t>Does this divert attention and money from maintaining a healthy Earth?</a:t>
            </a:r>
          </a:p>
          <a:p>
            <a:r>
              <a:rPr lang="en-US" dirty="0"/>
              <a:t>What other concerns do you have?</a:t>
            </a:r>
          </a:p>
        </p:txBody>
      </p:sp>
      <p:sp>
        <p:nvSpPr>
          <p:cNvPr id="4" name="Slide Number Placeholder 3">
            <a:extLst>
              <a:ext uri="{FF2B5EF4-FFF2-40B4-BE49-F238E27FC236}">
                <a16:creationId xmlns:a16="http://schemas.microsoft.com/office/drawing/2014/main" id="{EF31C463-065E-1E42-0DCC-B57B1F3A4594}"/>
              </a:ext>
            </a:extLst>
          </p:cNvPr>
          <p:cNvSpPr>
            <a:spLocks noGrp="1"/>
          </p:cNvSpPr>
          <p:nvPr>
            <p:ph type="sldNum" sz="quarter" idx="12"/>
          </p:nvPr>
        </p:nvSpPr>
        <p:spPr/>
        <p:txBody>
          <a:bodyPr/>
          <a:lstStyle/>
          <a:p>
            <a:fld id="{6E2D2B3B-882E-40F3-A32F-6DD516915044}" type="slidenum">
              <a:rPr lang="en-US" smtClean="0"/>
              <a:pPr/>
              <a:t>31</a:t>
            </a:fld>
            <a:endParaRPr lang="en-US" dirty="0"/>
          </a:p>
        </p:txBody>
      </p:sp>
    </p:spTree>
    <p:extLst>
      <p:ext uri="{BB962C8B-B14F-4D97-AF65-F5344CB8AC3E}">
        <p14:creationId xmlns:p14="http://schemas.microsoft.com/office/powerpoint/2010/main" val="580294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74821-8D80-99C5-6131-0C254506C644}"/>
              </a:ext>
            </a:extLst>
          </p:cNvPr>
          <p:cNvSpPr>
            <a:spLocks noGrp="1"/>
          </p:cNvSpPr>
          <p:nvPr>
            <p:ph type="title"/>
          </p:nvPr>
        </p:nvSpPr>
        <p:spPr>
          <a:xfrm>
            <a:off x="628650" y="137292"/>
            <a:ext cx="7886700" cy="728717"/>
          </a:xfrm>
        </p:spPr>
        <p:txBody>
          <a:bodyPr/>
          <a:lstStyle/>
          <a:p>
            <a:r>
              <a:rPr lang="en-US" dirty="0"/>
              <a:t>Course Summary</a:t>
            </a:r>
          </a:p>
        </p:txBody>
      </p:sp>
      <p:sp>
        <p:nvSpPr>
          <p:cNvPr id="3" name="Content Placeholder 2">
            <a:extLst>
              <a:ext uri="{FF2B5EF4-FFF2-40B4-BE49-F238E27FC236}">
                <a16:creationId xmlns:a16="http://schemas.microsoft.com/office/drawing/2014/main" id="{E7213828-6DF1-38C6-63E7-BF13359EFDFA}"/>
              </a:ext>
            </a:extLst>
          </p:cNvPr>
          <p:cNvSpPr>
            <a:spLocks noGrp="1"/>
          </p:cNvSpPr>
          <p:nvPr>
            <p:ph idx="1"/>
          </p:nvPr>
        </p:nvSpPr>
        <p:spPr>
          <a:xfrm>
            <a:off x="628650" y="989669"/>
            <a:ext cx="7886700" cy="5558276"/>
          </a:xfrm>
        </p:spPr>
        <p:txBody>
          <a:bodyPr/>
          <a:lstStyle/>
          <a:p>
            <a:r>
              <a:rPr lang="en-US" dirty="0"/>
              <a:t>Mars is difficult to get to and operate on, but incremental advances have resulted in moderately high success rates</a:t>
            </a:r>
          </a:p>
          <a:p>
            <a:r>
              <a:rPr lang="en-US" dirty="0"/>
              <a:t>Mars has a huge variety of landforms to explore</a:t>
            </a:r>
          </a:p>
          <a:p>
            <a:r>
              <a:rPr lang="en-US" dirty="0"/>
              <a:t>Several specific areas have been well explored, and subject to a wide variety of scientific testing</a:t>
            </a:r>
          </a:p>
          <a:p>
            <a:r>
              <a:rPr lang="en-US" dirty="0"/>
              <a:t>Astronauts on Mars seems reasonable in the next few decades</a:t>
            </a:r>
          </a:p>
          <a:p>
            <a:r>
              <a:rPr lang="en-US" dirty="0"/>
              <a:t>Elon Musk would like to have cities on Mars in that same time frame, but that seems unlikely</a:t>
            </a:r>
          </a:p>
        </p:txBody>
      </p:sp>
      <p:sp>
        <p:nvSpPr>
          <p:cNvPr id="4" name="Slide Number Placeholder 3">
            <a:extLst>
              <a:ext uri="{FF2B5EF4-FFF2-40B4-BE49-F238E27FC236}">
                <a16:creationId xmlns:a16="http://schemas.microsoft.com/office/drawing/2014/main" id="{0B07AEF5-E7CE-FD56-C63E-F71D3DA54357}"/>
              </a:ext>
            </a:extLst>
          </p:cNvPr>
          <p:cNvSpPr>
            <a:spLocks noGrp="1"/>
          </p:cNvSpPr>
          <p:nvPr>
            <p:ph type="sldNum" sz="quarter" idx="12"/>
          </p:nvPr>
        </p:nvSpPr>
        <p:spPr/>
        <p:txBody>
          <a:bodyPr/>
          <a:lstStyle/>
          <a:p>
            <a:fld id="{6E2D2B3B-882E-40F3-A32F-6DD516915044}" type="slidenum">
              <a:rPr lang="en-US" smtClean="0"/>
              <a:pPr/>
              <a:t>32</a:t>
            </a:fld>
            <a:endParaRPr lang="en-US" dirty="0"/>
          </a:p>
        </p:txBody>
      </p:sp>
    </p:spTree>
    <p:extLst>
      <p:ext uri="{BB962C8B-B14F-4D97-AF65-F5344CB8AC3E}">
        <p14:creationId xmlns:p14="http://schemas.microsoft.com/office/powerpoint/2010/main" val="3305767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CE0D-2EE6-2C71-B241-FFCFAD620690}"/>
              </a:ext>
            </a:extLst>
          </p:cNvPr>
          <p:cNvSpPr>
            <a:spLocks noGrp="1"/>
          </p:cNvSpPr>
          <p:nvPr>
            <p:ph type="title"/>
          </p:nvPr>
        </p:nvSpPr>
        <p:spPr>
          <a:xfrm>
            <a:off x="418443" y="136525"/>
            <a:ext cx="7886700" cy="769991"/>
          </a:xfrm>
        </p:spPr>
        <p:txBody>
          <a:bodyPr/>
          <a:lstStyle/>
          <a:p>
            <a:r>
              <a:rPr lang="en-US" dirty="0"/>
              <a:t>Curiosity Development</a:t>
            </a:r>
          </a:p>
        </p:txBody>
      </p:sp>
      <p:sp>
        <p:nvSpPr>
          <p:cNvPr id="3" name="Content Placeholder 2">
            <a:extLst>
              <a:ext uri="{FF2B5EF4-FFF2-40B4-BE49-F238E27FC236}">
                <a16:creationId xmlns:a16="http://schemas.microsoft.com/office/drawing/2014/main" id="{D77A1072-1F10-3993-6FB9-B3F0A5B2C0D5}"/>
              </a:ext>
            </a:extLst>
          </p:cNvPr>
          <p:cNvSpPr>
            <a:spLocks noGrp="1"/>
          </p:cNvSpPr>
          <p:nvPr>
            <p:ph idx="1"/>
          </p:nvPr>
        </p:nvSpPr>
        <p:spPr>
          <a:xfrm>
            <a:off x="555077" y="906515"/>
            <a:ext cx="7886700" cy="5814959"/>
          </a:xfrm>
        </p:spPr>
        <p:txBody>
          <a:bodyPr>
            <a:normAutofit lnSpcReduction="10000"/>
          </a:bodyPr>
          <a:lstStyle/>
          <a:p>
            <a:r>
              <a:rPr lang="en-US" dirty="0"/>
              <a:t>April 2004: Announcement of Opportunity for scientists and engineers from around the world to propose instruments</a:t>
            </a:r>
          </a:p>
          <a:p>
            <a:pPr lvl="1"/>
            <a:r>
              <a:rPr lang="en-US" dirty="0"/>
              <a:t>Goals: quantitatively assess the habitability and environmental history of the landing site, characterize the geology, investigate planetary processes that influence habitability, and characterize surface radiation</a:t>
            </a:r>
          </a:p>
          <a:p>
            <a:pPr lvl="1"/>
            <a:r>
              <a:rPr lang="en-US" dirty="0"/>
              <a:t>Components: cruise stage, aeroshell, descent stage with a sky crane, rover lasting at least one Martian year carrying a 128 pound science package split between an arm, a mast, and the rover body</a:t>
            </a:r>
          </a:p>
          <a:p>
            <a:pPr lvl="1"/>
            <a:r>
              <a:rPr lang="en-US" dirty="0"/>
              <a:t>Excluding pre-specified Spanish meteorology package and Russian neutron spectrometer</a:t>
            </a:r>
          </a:p>
          <a:p>
            <a:pPr lvl="1"/>
            <a:r>
              <a:rPr lang="en-US" dirty="0"/>
              <a:t>Robotic arm does sample acquisition, processing and handling (SA/SPaH)</a:t>
            </a:r>
          </a:p>
          <a:p>
            <a:pPr lvl="1"/>
            <a:r>
              <a:rPr lang="en-US" dirty="0"/>
              <a:t>Radiothermal generator provides heat and electricity</a:t>
            </a:r>
          </a:p>
          <a:p>
            <a:pPr lvl="1"/>
            <a:r>
              <a:rPr lang="en-US" dirty="0"/>
              <a:t>10 instruments chosen out of 48 proposed</a:t>
            </a:r>
          </a:p>
          <a:p>
            <a:r>
              <a:rPr lang="en-US" dirty="0"/>
              <a:t>Goal to reduce landing ellipse from MER’s 90 x 12 miles to 4 x 2 miles (final design: 12 x 4 miles) achieved with steerable aeroshell</a:t>
            </a:r>
          </a:p>
          <a:p>
            <a:r>
              <a:rPr lang="en-US" dirty="0"/>
              <a:t>Eventual workforce of 800 people</a:t>
            </a:r>
          </a:p>
          <a:p>
            <a:r>
              <a:rPr lang="en-US" dirty="0"/>
              <a:t>Changed from rock corer to percussive ”drill” to powder rocks</a:t>
            </a:r>
          </a:p>
          <a:p>
            <a:r>
              <a:rPr lang="en-US" dirty="0"/>
              <a:t>Changed from dry lubricant to old wet lubricant (requiring heat)</a:t>
            </a:r>
          </a:p>
          <a:p>
            <a:r>
              <a:rPr lang="en-US" dirty="0"/>
              <a:t>Changed from Super Light Ablator (corkwood, epoxy and gas filled silica glass spheres) to tiled Phenolic Impregnated Carbon Ablator </a:t>
            </a:r>
          </a:p>
          <a:p>
            <a:endParaRPr lang="en-US" dirty="0"/>
          </a:p>
        </p:txBody>
      </p:sp>
      <p:sp>
        <p:nvSpPr>
          <p:cNvPr id="4" name="Slide Number Placeholder 3">
            <a:extLst>
              <a:ext uri="{FF2B5EF4-FFF2-40B4-BE49-F238E27FC236}">
                <a16:creationId xmlns:a16="http://schemas.microsoft.com/office/drawing/2014/main" id="{EF31C463-065E-1E42-0DCC-B57B1F3A4594}"/>
              </a:ext>
            </a:extLst>
          </p:cNvPr>
          <p:cNvSpPr>
            <a:spLocks noGrp="1"/>
          </p:cNvSpPr>
          <p:nvPr>
            <p:ph type="sldNum" sz="quarter" idx="12"/>
          </p:nvPr>
        </p:nvSpPr>
        <p:spPr/>
        <p:txBody>
          <a:bodyPr/>
          <a:lstStyle/>
          <a:p>
            <a:fld id="{6E2D2B3B-882E-40F3-A32F-6DD516915044}" type="slidenum">
              <a:rPr lang="en-US" smtClean="0"/>
              <a:pPr/>
              <a:t>33</a:t>
            </a:fld>
            <a:endParaRPr lang="en-US" dirty="0"/>
          </a:p>
        </p:txBody>
      </p:sp>
    </p:spTree>
    <p:extLst>
      <p:ext uri="{BB962C8B-B14F-4D97-AF65-F5344CB8AC3E}">
        <p14:creationId xmlns:p14="http://schemas.microsoft.com/office/powerpoint/2010/main" val="2792286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CE0D-2EE6-2C71-B241-FFCFAD620690}"/>
              </a:ext>
            </a:extLst>
          </p:cNvPr>
          <p:cNvSpPr>
            <a:spLocks noGrp="1"/>
          </p:cNvSpPr>
          <p:nvPr>
            <p:ph type="title"/>
          </p:nvPr>
        </p:nvSpPr>
        <p:spPr>
          <a:xfrm>
            <a:off x="418443" y="136525"/>
            <a:ext cx="7886700" cy="769991"/>
          </a:xfrm>
        </p:spPr>
        <p:txBody>
          <a:bodyPr/>
          <a:lstStyle/>
          <a:p>
            <a:r>
              <a:rPr lang="en-US" dirty="0"/>
              <a:t>Curiosity Instrumentation</a:t>
            </a:r>
          </a:p>
        </p:txBody>
      </p:sp>
      <p:sp>
        <p:nvSpPr>
          <p:cNvPr id="3" name="Content Placeholder 2">
            <a:extLst>
              <a:ext uri="{FF2B5EF4-FFF2-40B4-BE49-F238E27FC236}">
                <a16:creationId xmlns:a16="http://schemas.microsoft.com/office/drawing/2014/main" id="{D77A1072-1F10-3993-6FB9-B3F0A5B2C0D5}"/>
              </a:ext>
            </a:extLst>
          </p:cNvPr>
          <p:cNvSpPr>
            <a:spLocks noGrp="1"/>
          </p:cNvSpPr>
          <p:nvPr>
            <p:ph idx="1"/>
          </p:nvPr>
        </p:nvSpPr>
        <p:spPr>
          <a:xfrm>
            <a:off x="555077" y="906516"/>
            <a:ext cx="7886700" cy="5449834"/>
          </a:xfrm>
        </p:spPr>
        <p:txBody>
          <a:bodyPr/>
          <a:lstStyle/>
          <a:p>
            <a:pPr marL="0" indent="0">
              <a:buNone/>
            </a:pPr>
            <a:r>
              <a:rPr lang="en-US" dirty="0"/>
              <a:t>Explanations by Emily Lackdawalla, planetary geologist and space science journalist</a:t>
            </a:r>
          </a:p>
          <a:p>
            <a:pPr marL="0" indent="0">
              <a:buNone/>
            </a:pPr>
            <a:endParaRPr lang="en-US" dirty="0"/>
          </a:p>
          <a:p>
            <a:pPr marL="0" indent="0">
              <a:buNone/>
            </a:pPr>
            <a:r>
              <a:rPr lang="en-US" dirty="0">
                <a:hlinkClick r:id="rId2"/>
              </a:rPr>
              <a:t>Exploring Curiosity Part 1 (3:12)</a:t>
            </a:r>
            <a:endParaRPr lang="en-US" dirty="0"/>
          </a:p>
          <a:p>
            <a:pPr marL="0" indent="0">
              <a:buNone/>
            </a:pPr>
            <a:r>
              <a:rPr lang="en-US" dirty="0">
                <a:hlinkClick r:id="rId3"/>
              </a:rPr>
              <a:t>Exploring Curiosity Part 2 (5:18)</a:t>
            </a:r>
            <a:endParaRPr lang="en-US" dirty="0"/>
          </a:p>
        </p:txBody>
      </p:sp>
      <p:sp>
        <p:nvSpPr>
          <p:cNvPr id="4" name="Slide Number Placeholder 3">
            <a:extLst>
              <a:ext uri="{FF2B5EF4-FFF2-40B4-BE49-F238E27FC236}">
                <a16:creationId xmlns:a16="http://schemas.microsoft.com/office/drawing/2014/main" id="{EF31C463-065E-1E42-0DCC-B57B1F3A4594}"/>
              </a:ext>
            </a:extLst>
          </p:cNvPr>
          <p:cNvSpPr>
            <a:spLocks noGrp="1"/>
          </p:cNvSpPr>
          <p:nvPr>
            <p:ph type="sldNum" sz="quarter" idx="12"/>
          </p:nvPr>
        </p:nvSpPr>
        <p:spPr/>
        <p:txBody>
          <a:bodyPr/>
          <a:lstStyle/>
          <a:p>
            <a:fld id="{6E2D2B3B-882E-40F3-A32F-6DD516915044}" type="slidenum">
              <a:rPr lang="en-US" smtClean="0"/>
              <a:pPr/>
              <a:t>34</a:t>
            </a:fld>
            <a:endParaRPr lang="en-US" dirty="0"/>
          </a:p>
        </p:txBody>
      </p:sp>
    </p:spTree>
    <p:extLst>
      <p:ext uri="{BB962C8B-B14F-4D97-AF65-F5344CB8AC3E}">
        <p14:creationId xmlns:p14="http://schemas.microsoft.com/office/powerpoint/2010/main" val="16788046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CE0D-2EE6-2C71-B241-FFCFAD620690}"/>
              </a:ext>
            </a:extLst>
          </p:cNvPr>
          <p:cNvSpPr>
            <a:spLocks noGrp="1"/>
          </p:cNvSpPr>
          <p:nvPr>
            <p:ph type="title"/>
          </p:nvPr>
        </p:nvSpPr>
        <p:spPr>
          <a:xfrm>
            <a:off x="418443" y="136525"/>
            <a:ext cx="7886700" cy="769991"/>
          </a:xfrm>
        </p:spPr>
        <p:txBody>
          <a:bodyPr/>
          <a:lstStyle/>
          <a:p>
            <a:r>
              <a:rPr lang="en-US" dirty="0"/>
              <a:t>Curiosity Subsequent Findings</a:t>
            </a:r>
          </a:p>
        </p:txBody>
      </p:sp>
      <p:sp>
        <p:nvSpPr>
          <p:cNvPr id="3" name="Content Placeholder 2">
            <a:extLst>
              <a:ext uri="{FF2B5EF4-FFF2-40B4-BE49-F238E27FC236}">
                <a16:creationId xmlns:a16="http://schemas.microsoft.com/office/drawing/2014/main" id="{D77A1072-1F10-3993-6FB9-B3F0A5B2C0D5}"/>
              </a:ext>
            </a:extLst>
          </p:cNvPr>
          <p:cNvSpPr>
            <a:spLocks noGrp="1"/>
          </p:cNvSpPr>
          <p:nvPr>
            <p:ph idx="1"/>
          </p:nvPr>
        </p:nvSpPr>
        <p:spPr>
          <a:xfrm>
            <a:off x="555077" y="906516"/>
            <a:ext cx="7886700" cy="5449834"/>
          </a:xfrm>
        </p:spPr>
        <p:txBody>
          <a:bodyPr/>
          <a:lstStyle/>
          <a:p>
            <a:r>
              <a:rPr lang="en-US" dirty="0"/>
              <a:t>Intermittently found up to 7 ppb of methane indicating a current source</a:t>
            </a:r>
          </a:p>
          <a:p>
            <a:r>
              <a:rPr lang="en-US" dirty="0"/>
              <a:t>SAM detected organic chemicals in drilled rocks, but specifics are complicated by the destructive effects of perchlorates</a:t>
            </a:r>
          </a:p>
          <a:p>
            <a:r>
              <a:rPr lang="en-US" dirty="0"/>
              <a:t>Examination of the Martian atmosphere confirmed that some meteorites that have dropped to Earth really are from the Red Planet</a:t>
            </a:r>
          </a:p>
          <a:p>
            <a:r>
              <a:rPr lang="en-US" dirty="0"/>
              <a:t>Rippled rocks represent waves in an ancient shoreline</a:t>
            </a:r>
          </a:p>
          <a:p>
            <a:r>
              <a:rPr lang="en-US" dirty="0"/>
              <a:t>Ahead is a debris field which will allow sampling of rocks from areas too high to climb</a:t>
            </a:r>
          </a:p>
          <a:p>
            <a:endParaRPr lang="en-US" dirty="0"/>
          </a:p>
        </p:txBody>
      </p:sp>
      <p:sp>
        <p:nvSpPr>
          <p:cNvPr id="4" name="Slide Number Placeholder 3">
            <a:extLst>
              <a:ext uri="{FF2B5EF4-FFF2-40B4-BE49-F238E27FC236}">
                <a16:creationId xmlns:a16="http://schemas.microsoft.com/office/drawing/2014/main" id="{EF31C463-065E-1E42-0DCC-B57B1F3A4594}"/>
              </a:ext>
            </a:extLst>
          </p:cNvPr>
          <p:cNvSpPr>
            <a:spLocks noGrp="1"/>
          </p:cNvSpPr>
          <p:nvPr>
            <p:ph type="sldNum" sz="quarter" idx="12"/>
          </p:nvPr>
        </p:nvSpPr>
        <p:spPr/>
        <p:txBody>
          <a:bodyPr/>
          <a:lstStyle/>
          <a:p>
            <a:fld id="{6E2D2B3B-882E-40F3-A32F-6DD516915044}" type="slidenum">
              <a:rPr lang="en-US" smtClean="0"/>
              <a:pPr/>
              <a:t>35</a:t>
            </a:fld>
            <a:endParaRPr lang="en-US" dirty="0"/>
          </a:p>
        </p:txBody>
      </p:sp>
    </p:spTree>
    <p:extLst>
      <p:ext uri="{BB962C8B-B14F-4D97-AF65-F5344CB8AC3E}">
        <p14:creationId xmlns:p14="http://schemas.microsoft.com/office/powerpoint/2010/main" val="2734417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CE0D-2EE6-2C71-B241-FFCFAD620690}"/>
              </a:ext>
            </a:extLst>
          </p:cNvPr>
          <p:cNvSpPr>
            <a:spLocks noGrp="1"/>
          </p:cNvSpPr>
          <p:nvPr>
            <p:ph type="title"/>
          </p:nvPr>
        </p:nvSpPr>
        <p:spPr>
          <a:xfrm>
            <a:off x="418443" y="136525"/>
            <a:ext cx="7886700" cy="769991"/>
          </a:xfrm>
        </p:spPr>
        <p:txBody>
          <a:bodyPr/>
          <a:lstStyle/>
          <a:p>
            <a:r>
              <a:rPr lang="en-US" dirty="0"/>
              <a:t>US MAVEN</a:t>
            </a:r>
          </a:p>
        </p:txBody>
      </p:sp>
      <p:sp>
        <p:nvSpPr>
          <p:cNvPr id="3" name="Content Placeholder 2">
            <a:extLst>
              <a:ext uri="{FF2B5EF4-FFF2-40B4-BE49-F238E27FC236}">
                <a16:creationId xmlns:a16="http://schemas.microsoft.com/office/drawing/2014/main" id="{D77A1072-1F10-3993-6FB9-B3F0A5B2C0D5}"/>
              </a:ext>
            </a:extLst>
          </p:cNvPr>
          <p:cNvSpPr>
            <a:spLocks noGrp="1"/>
          </p:cNvSpPr>
          <p:nvPr>
            <p:ph idx="1"/>
          </p:nvPr>
        </p:nvSpPr>
        <p:spPr>
          <a:xfrm>
            <a:off x="555077" y="906516"/>
            <a:ext cx="7886700" cy="5449834"/>
          </a:xfrm>
        </p:spPr>
        <p:txBody>
          <a:bodyPr/>
          <a:lstStyle/>
          <a:p>
            <a:r>
              <a:rPr lang="en-US" dirty="0"/>
              <a:t>Mars Atmosphere and Volatile Evolution</a:t>
            </a:r>
          </a:p>
          <a:p>
            <a:r>
              <a:rPr lang="en-US" dirty="0"/>
              <a:t>$582 million</a:t>
            </a:r>
          </a:p>
          <a:p>
            <a:r>
              <a:rPr lang="en-US" dirty="0"/>
              <a:t>Launched November 2013, orbited September 2014</a:t>
            </a:r>
          </a:p>
          <a:p>
            <a:r>
              <a:rPr lang="en-US" dirty="0"/>
              <a:t>Two-year mission (then extended) to measure the rate with which the atmosphere is currently escaping to space</a:t>
            </a:r>
          </a:p>
          <a:p>
            <a:r>
              <a:rPr lang="en-US" dirty="0"/>
              <a:t>Showed how water in the atmosphere is split to H</a:t>
            </a:r>
            <a:r>
              <a:rPr lang="en-US" baseline="-25000" dirty="0"/>
              <a:t>2</a:t>
            </a:r>
            <a:r>
              <a:rPr lang="en-US" dirty="0"/>
              <a:t> and O by solar radiation, H</a:t>
            </a:r>
            <a:r>
              <a:rPr lang="en-US" baseline="-25000" dirty="0"/>
              <a:t>2 </a:t>
            </a:r>
            <a:r>
              <a:rPr lang="en-US" dirty="0"/>
              <a:t>rises and is stripped away by the solar wind</a:t>
            </a:r>
          </a:p>
          <a:p>
            <a:r>
              <a:rPr lang="en-US" dirty="0"/>
              <a:t>Showed a 10-fold variation in H</a:t>
            </a:r>
            <a:r>
              <a:rPr lang="en-US" baseline="-25000" dirty="0"/>
              <a:t>2</a:t>
            </a:r>
            <a:r>
              <a:rPr lang="en-US" dirty="0"/>
              <a:t> loss depending on distance from the sun</a:t>
            </a:r>
          </a:p>
          <a:p>
            <a:r>
              <a:rPr lang="en-US" dirty="0"/>
              <a:t>Detected a doubling of radiation during a solar storm</a:t>
            </a:r>
          </a:p>
        </p:txBody>
      </p:sp>
      <p:sp>
        <p:nvSpPr>
          <p:cNvPr id="4" name="Slide Number Placeholder 3">
            <a:extLst>
              <a:ext uri="{FF2B5EF4-FFF2-40B4-BE49-F238E27FC236}">
                <a16:creationId xmlns:a16="http://schemas.microsoft.com/office/drawing/2014/main" id="{EF31C463-065E-1E42-0DCC-B57B1F3A4594}"/>
              </a:ext>
            </a:extLst>
          </p:cNvPr>
          <p:cNvSpPr>
            <a:spLocks noGrp="1"/>
          </p:cNvSpPr>
          <p:nvPr>
            <p:ph type="sldNum" sz="quarter" idx="12"/>
          </p:nvPr>
        </p:nvSpPr>
        <p:spPr/>
        <p:txBody>
          <a:bodyPr/>
          <a:lstStyle/>
          <a:p>
            <a:fld id="{6E2D2B3B-882E-40F3-A32F-6DD516915044}" type="slidenum">
              <a:rPr lang="en-US" smtClean="0"/>
              <a:pPr/>
              <a:t>36</a:t>
            </a:fld>
            <a:endParaRPr lang="en-US" dirty="0"/>
          </a:p>
        </p:txBody>
      </p:sp>
    </p:spTree>
    <p:extLst>
      <p:ext uri="{BB962C8B-B14F-4D97-AF65-F5344CB8AC3E}">
        <p14:creationId xmlns:p14="http://schemas.microsoft.com/office/powerpoint/2010/main" val="2813235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CE0D-2EE6-2C71-B241-FFCFAD620690}"/>
              </a:ext>
            </a:extLst>
          </p:cNvPr>
          <p:cNvSpPr>
            <a:spLocks noGrp="1"/>
          </p:cNvSpPr>
          <p:nvPr>
            <p:ph type="title"/>
          </p:nvPr>
        </p:nvSpPr>
        <p:spPr>
          <a:xfrm>
            <a:off x="439463" y="52442"/>
            <a:ext cx="7886700" cy="769991"/>
          </a:xfrm>
        </p:spPr>
        <p:txBody>
          <a:bodyPr/>
          <a:lstStyle/>
          <a:p>
            <a:r>
              <a:rPr lang="en-US" dirty="0"/>
              <a:t>US InSight Lander</a:t>
            </a:r>
          </a:p>
        </p:txBody>
      </p:sp>
      <p:sp>
        <p:nvSpPr>
          <p:cNvPr id="3" name="Content Placeholder 2">
            <a:extLst>
              <a:ext uri="{FF2B5EF4-FFF2-40B4-BE49-F238E27FC236}">
                <a16:creationId xmlns:a16="http://schemas.microsoft.com/office/drawing/2014/main" id="{D77A1072-1F10-3993-6FB9-B3F0A5B2C0D5}"/>
              </a:ext>
            </a:extLst>
          </p:cNvPr>
          <p:cNvSpPr>
            <a:spLocks noGrp="1"/>
          </p:cNvSpPr>
          <p:nvPr>
            <p:ph idx="1"/>
          </p:nvPr>
        </p:nvSpPr>
        <p:spPr>
          <a:xfrm>
            <a:off x="523546" y="822433"/>
            <a:ext cx="7886700" cy="5725511"/>
          </a:xfrm>
        </p:spPr>
        <p:txBody>
          <a:bodyPr/>
          <a:lstStyle/>
          <a:p>
            <a:r>
              <a:rPr lang="en-US" dirty="0"/>
              <a:t>Interior exploration using Seismic Investigations, Geodesy and Heat Transport </a:t>
            </a:r>
          </a:p>
          <a:p>
            <a:r>
              <a:rPr lang="en-US" dirty="0"/>
              <a:t>$830 million mission to place a seismometer and measure heat transfer with a deep probe</a:t>
            </a:r>
          </a:p>
          <a:p>
            <a:r>
              <a:rPr lang="en-US" dirty="0"/>
              <a:t>Launched May 2018, landed November 2018</a:t>
            </a:r>
          </a:p>
          <a:p>
            <a:r>
              <a:rPr lang="en-US" dirty="0"/>
              <a:t>Took three months to deploy and commission the instruments</a:t>
            </a:r>
          </a:p>
          <a:p>
            <a:r>
              <a:rPr lang="en-US" dirty="0"/>
              <a:t>Terminated 2022 due to too much dust on the solar panels</a:t>
            </a:r>
          </a:p>
          <a:p>
            <a:r>
              <a:rPr lang="en-US" dirty="0"/>
              <a:t>Recorded 1,313 marsquakes, including one in May 2022 estimated at magnitude 5</a:t>
            </a:r>
          </a:p>
          <a:p>
            <a:r>
              <a:rPr lang="en-US" dirty="0"/>
              <a:t>Concluded that the core is partially molten, and the crust is thinner than expected and may have two or three sub-layers</a:t>
            </a:r>
          </a:p>
          <a:p>
            <a:r>
              <a:rPr lang="en-US" dirty="0"/>
              <a:t>The heat transfer probe was to be hammered 16 feet in with a percussive drill, which underperformed resulting in it going only about one foot deep rendering the science useless</a:t>
            </a:r>
          </a:p>
          <a:p>
            <a:endParaRPr lang="en-US" dirty="0"/>
          </a:p>
        </p:txBody>
      </p:sp>
      <p:sp>
        <p:nvSpPr>
          <p:cNvPr id="4" name="Slide Number Placeholder 3">
            <a:extLst>
              <a:ext uri="{FF2B5EF4-FFF2-40B4-BE49-F238E27FC236}">
                <a16:creationId xmlns:a16="http://schemas.microsoft.com/office/drawing/2014/main" id="{EF31C463-065E-1E42-0DCC-B57B1F3A4594}"/>
              </a:ext>
            </a:extLst>
          </p:cNvPr>
          <p:cNvSpPr>
            <a:spLocks noGrp="1"/>
          </p:cNvSpPr>
          <p:nvPr>
            <p:ph type="sldNum" sz="quarter" idx="12"/>
          </p:nvPr>
        </p:nvSpPr>
        <p:spPr/>
        <p:txBody>
          <a:bodyPr/>
          <a:lstStyle/>
          <a:p>
            <a:fld id="{6E2D2B3B-882E-40F3-A32F-6DD516915044}" type="slidenum">
              <a:rPr lang="en-US" smtClean="0"/>
              <a:pPr/>
              <a:t>37</a:t>
            </a:fld>
            <a:endParaRPr lang="en-US" dirty="0"/>
          </a:p>
        </p:txBody>
      </p:sp>
    </p:spTree>
    <p:extLst>
      <p:ext uri="{BB962C8B-B14F-4D97-AF65-F5344CB8AC3E}">
        <p14:creationId xmlns:p14="http://schemas.microsoft.com/office/powerpoint/2010/main" val="863938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A7481-4AAD-0BB0-1913-65AA7DC3D0FA}"/>
              </a:ext>
            </a:extLst>
          </p:cNvPr>
          <p:cNvSpPr>
            <a:spLocks noGrp="1"/>
          </p:cNvSpPr>
          <p:nvPr>
            <p:ph type="title"/>
          </p:nvPr>
        </p:nvSpPr>
        <p:spPr>
          <a:xfrm>
            <a:off x="628650" y="49961"/>
            <a:ext cx="7886700" cy="683282"/>
          </a:xfrm>
        </p:spPr>
        <p:txBody>
          <a:bodyPr/>
          <a:lstStyle/>
          <a:p>
            <a:r>
              <a:rPr lang="en-US" dirty="0"/>
              <a:t>US Mars Science Laboratory aka Curiosity</a:t>
            </a:r>
          </a:p>
        </p:txBody>
      </p:sp>
      <p:sp>
        <p:nvSpPr>
          <p:cNvPr id="3" name="Content Placeholder 2">
            <a:extLst>
              <a:ext uri="{FF2B5EF4-FFF2-40B4-BE49-F238E27FC236}">
                <a16:creationId xmlns:a16="http://schemas.microsoft.com/office/drawing/2014/main" id="{046F59D0-197D-46FC-94F4-846F891FD276}"/>
              </a:ext>
            </a:extLst>
          </p:cNvPr>
          <p:cNvSpPr>
            <a:spLocks noGrp="1"/>
          </p:cNvSpPr>
          <p:nvPr>
            <p:ph idx="1"/>
          </p:nvPr>
        </p:nvSpPr>
        <p:spPr>
          <a:xfrm>
            <a:off x="628650" y="897430"/>
            <a:ext cx="7886700" cy="1355835"/>
          </a:xfrm>
        </p:spPr>
        <p:txBody>
          <a:bodyPr>
            <a:normAutofit/>
          </a:bodyPr>
          <a:lstStyle/>
          <a:p>
            <a:r>
              <a:rPr lang="en-US" dirty="0"/>
              <a:t>$2.5 billion rover launched November 2011, landing August 2012</a:t>
            </a:r>
          </a:p>
          <a:p>
            <a:r>
              <a:rPr lang="en-US" dirty="0"/>
              <a:t>Powered by 10 pounds of plutonium dioxide (t</a:t>
            </a:r>
            <a:r>
              <a:rPr lang="en-US" baseline="-25000" dirty="0"/>
              <a:t>½</a:t>
            </a:r>
            <a:r>
              <a:rPr lang="en-US" dirty="0"/>
              <a:t> = 88 years)</a:t>
            </a:r>
          </a:p>
          <a:p>
            <a:r>
              <a:rPr lang="en-US" dirty="0"/>
              <a:t>Still operating</a:t>
            </a:r>
          </a:p>
        </p:txBody>
      </p:sp>
      <p:sp>
        <p:nvSpPr>
          <p:cNvPr id="4" name="Slide Number Placeholder 3">
            <a:extLst>
              <a:ext uri="{FF2B5EF4-FFF2-40B4-BE49-F238E27FC236}">
                <a16:creationId xmlns:a16="http://schemas.microsoft.com/office/drawing/2014/main" id="{56805803-33A4-E5B1-617E-24DD2C8C80FE}"/>
              </a:ext>
            </a:extLst>
          </p:cNvPr>
          <p:cNvSpPr>
            <a:spLocks noGrp="1"/>
          </p:cNvSpPr>
          <p:nvPr>
            <p:ph type="sldNum" sz="quarter" idx="12"/>
          </p:nvPr>
        </p:nvSpPr>
        <p:spPr/>
        <p:txBody>
          <a:bodyPr/>
          <a:lstStyle/>
          <a:p>
            <a:fld id="{6E2D2B3B-882E-40F3-A32F-6DD516915044}" type="slidenum">
              <a:rPr lang="en-US" smtClean="0"/>
              <a:pPr/>
              <a:t>4</a:t>
            </a:fld>
            <a:endParaRPr lang="en-US" dirty="0"/>
          </a:p>
        </p:txBody>
      </p:sp>
      <p:pic>
        <p:nvPicPr>
          <p:cNvPr id="7" name="Picture 6" descr="A screenshot of a space rover&#10;&#10;Description automatically generated">
            <a:extLst>
              <a:ext uri="{FF2B5EF4-FFF2-40B4-BE49-F238E27FC236}">
                <a16:creationId xmlns:a16="http://schemas.microsoft.com/office/drawing/2014/main" id="{1F18ADDC-04DF-F461-9E0F-F5A018A96C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156" y="2253265"/>
            <a:ext cx="8724545" cy="3846786"/>
          </a:xfrm>
          <a:prstGeom prst="rect">
            <a:avLst/>
          </a:prstGeom>
        </p:spPr>
      </p:pic>
    </p:spTree>
    <p:extLst>
      <p:ext uri="{BB962C8B-B14F-4D97-AF65-F5344CB8AC3E}">
        <p14:creationId xmlns:p14="http://schemas.microsoft.com/office/powerpoint/2010/main" val="3333319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CE0D-2EE6-2C71-B241-FFCFAD620690}"/>
              </a:ext>
            </a:extLst>
          </p:cNvPr>
          <p:cNvSpPr>
            <a:spLocks noGrp="1"/>
          </p:cNvSpPr>
          <p:nvPr>
            <p:ph type="title"/>
          </p:nvPr>
        </p:nvSpPr>
        <p:spPr>
          <a:xfrm>
            <a:off x="418443" y="136525"/>
            <a:ext cx="7886700" cy="769991"/>
          </a:xfrm>
        </p:spPr>
        <p:txBody>
          <a:bodyPr/>
          <a:lstStyle/>
          <a:p>
            <a:r>
              <a:rPr lang="en-US" dirty="0"/>
              <a:t>Curiosity Development</a:t>
            </a:r>
          </a:p>
        </p:txBody>
      </p:sp>
      <p:sp>
        <p:nvSpPr>
          <p:cNvPr id="3" name="Content Placeholder 2">
            <a:extLst>
              <a:ext uri="{FF2B5EF4-FFF2-40B4-BE49-F238E27FC236}">
                <a16:creationId xmlns:a16="http://schemas.microsoft.com/office/drawing/2014/main" id="{D77A1072-1F10-3993-6FB9-B3F0A5B2C0D5}"/>
              </a:ext>
            </a:extLst>
          </p:cNvPr>
          <p:cNvSpPr>
            <a:spLocks noGrp="1"/>
          </p:cNvSpPr>
          <p:nvPr>
            <p:ph idx="1"/>
          </p:nvPr>
        </p:nvSpPr>
        <p:spPr>
          <a:xfrm>
            <a:off x="555077" y="906515"/>
            <a:ext cx="7886700" cy="5814959"/>
          </a:xfrm>
        </p:spPr>
        <p:txBody>
          <a:bodyPr>
            <a:normAutofit/>
          </a:bodyPr>
          <a:lstStyle/>
          <a:p>
            <a:r>
              <a:rPr lang="en-US" dirty="0"/>
              <a:t>April 2004: Announcement of Opportunity for scientists and engineers from around the world to propose instruments</a:t>
            </a:r>
          </a:p>
          <a:p>
            <a:pPr lvl="1"/>
            <a:r>
              <a:rPr lang="en-US" dirty="0"/>
              <a:t>Goals: quantitatively assess the habitability and environmental history of the landing site, characterize the geology, investigate planetary processes that influence habitability, and characterize surface radiation</a:t>
            </a:r>
          </a:p>
          <a:p>
            <a:pPr lvl="1"/>
            <a:r>
              <a:rPr lang="en-US" dirty="0"/>
              <a:t>10 instruments chosen out of 48 proposed</a:t>
            </a:r>
          </a:p>
          <a:p>
            <a:r>
              <a:rPr lang="en-US" dirty="0"/>
              <a:t>Size and weight of Vikings, but mobile</a:t>
            </a:r>
          </a:p>
          <a:p>
            <a:r>
              <a:rPr lang="en-US" dirty="0"/>
              <a:t>Goal to reduce landing ellipse from MER’s 90 x 12 miles to 4 x 2 miles (final design: 12 x 4 miles) achieved with steerable aeroshell</a:t>
            </a:r>
          </a:p>
          <a:p>
            <a:r>
              <a:rPr lang="en-US" dirty="0"/>
              <a:t>Eventual workforce of 800 people</a:t>
            </a:r>
          </a:p>
          <a:p>
            <a:r>
              <a:rPr lang="en-US" dirty="0"/>
              <a:t>Changed from Super Light Ablator (corkwood, epoxy and gas filled silica glass spheres) to tiled Phenolic Impregnated Carbon Ablator </a:t>
            </a:r>
          </a:p>
          <a:p>
            <a:endParaRPr lang="en-US" dirty="0"/>
          </a:p>
        </p:txBody>
      </p:sp>
      <p:sp>
        <p:nvSpPr>
          <p:cNvPr id="4" name="Slide Number Placeholder 3">
            <a:extLst>
              <a:ext uri="{FF2B5EF4-FFF2-40B4-BE49-F238E27FC236}">
                <a16:creationId xmlns:a16="http://schemas.microsoft.com/office/drawing/2014/main" id="{EF31C463-065E-1E42-0DCC-B57B1F3A4594}"/>
              </a:ext>
            </a:extLst>
          </p:cNvPr>
          <p:cNvSpPr>
            <a:spLocks noGrp="1"/>
          </p:cNvSpPr>
          <p:nvPr>
            <p:ph type="sldNum" sz="quarter" idx="12"/>
          </p:nvPr>
        </p:nvSpPr>
        <p:spPr/>
        <p:txBody>
          <a:bodyPr/>
          <a:lstStyle/>
          <a:p>
            <a:fld id="{6E2D2B3B-882E-40F3-A32F-6DD516915044}" type="slidenum">
              <a:rPr lang="en-US" smtClean="0"/>
              <a:pPr/>
              <a:t>5</a:t>
            </a:fld>
            <a:endParaRPr lang="en-US" dirty="0"/>
          </a:p>
        </p:txBody>
      </p:sp>
    </p:spTree>
    <p:extLst>
      <p:ext uri="{BB962C8B-B14F-4D97-AF65-F5344CB8AC3E}">
        <p14:creationId xmlns:p14="http://schemas.microsoft.com/office/powerpoint/2010/main" val="731391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CE0D-2EE6-2C71-B241-FFCFAD620690}"/>
              </a:ext>
            </a:extLst>
          </p:cNvPr>
          <p:cNvSpPr>
            <a:spLocks noGrp="1"/>
          </p:cNvSpPr>
          <p:nvPr>
            <p:ph type="title"/>
          </p:nvPr>
        </p:nvSpPr>
        <p:spPr>
          <a:xfrm>
            <a:off x="418443" y="136525"/>
            <a:ext cx="7886700" cy="769991"/>
          </a:xfrm>
        </p:spPr>
        <p:txBody>
          <a:bodyPr/>
          <a:lstStyle/>
          <a:p>
            <a:r>
              <a:rPr lang="en-US" dirty="0"/>
              <a:t>Curiosity Instrumentation</a:t>
            </a:r>
          </a:p>
        </p:txBody>
      </p:sp>
      <p:sp>
        <p:nvSpPr>
          <p:cNvPr id="3" name="Content Placeholder 2">
            <a:extLst>
              <a:ext uri="{FF2B5EF4-FFF2-40B4-BE49-F238E27FC236}">
                <a16:creationId xmlns:a16="http://schemas.microsoft.com/office/drawing/2014/main" id="{D77A1072-1F10-3993-6FB9-B3F0A5B2C0D5}"/>
              </a:ext>
            </a:extLst>
          </p:cNvPr>
          <p:cNvSpPr>
            <a:spLocks noGrp="1"/>
          </p:cNvSpPr>
          <p:nvPr>
            <p:ph idx="1"/>
          </p:nvPr>
        </p:nvSpPr>
        <p:spPr>
          <a:xfrm>
            <a:off x="555077" y="906516"/>
            <a:ext cx="7886700" cy="5449834"/>
          </a:xfrm>
        </p:spPr>
        <p:txBody>
          <a:bodyPr>
            <a:normAutofit lnSpcReduction="10000"/>
          </a:bodyPr>
          <a:lstStyle/>
          <a:p>
            <a:r>
              <a:rPr lang="en-US" dirty="0"/>
              <a:t>Mostly similar to Spirit and Opportunity</a:t>
            </a:r>
          </a:p>
          <a:p>
            <a:r>
              <a:rPr lang="en-US" dirty="0"/>
              <a:t>Duplicate computers and navigation imaging</a:t>
            </a:r>
          </a:p>
          <a:p>
            <a:r>
              <a:rPr lang="en-US" dirty="0">
                <a:hlinkClick r:id="rId2"/>
              </a:rPr>
              <a:t>ChemCam (0:30)</a:t>
            </a:r>
            <a:r>
              <a:rPr lang="en-US" dirty="0"/>
              <a:t> for laser-induced breakdown spectroscopy</a:t>
            </a:r>
          </a:p>
          <a:p>
            <a:endParaRPr lang="en-US" dirty="0"/>
          </a:p>
          <a:p>
            <a:endParaRPr lang="en-US" dirty="0"/>
          </a:p>
          <a:p>
            <a:endParaRPr lang="en-US" dirty="0"/>
          </a:p>
          <a:p>
            <a:endParaRPr lang="en-US" dirty="0"/>
          </a:p>
          <a:p>
            <a:endParaRPr lang="en-US" dirty="0"/>
          </a:p>
          <a:p>
            <a:endParaRPr lang="en-US" dirty="0"/>
          </a:p>
          <a:p>
            <a:pPr marL="0" indent="0">
              <a:buNone/>
            </a:pPr>
            <a:r>
              <a:rPr lang="en-US" dirty="0"/>
              <a:t>  </a:t>
            </a:r>
          </a:p>
          <a:p>
            <a:endParaRPr lang="en-US" dirty="0"/>
          </a:p>
          <a:p>
            <a:pPr marL="0" indent="0">
              <a:buNone/>
            </a:pPr>
            <a:r>
              <a:rPr lang="en-US" dirty="0"/>
              <a:t>   Explanation by Emily Lackdawalla, planetary geologist and space              </a:t>
            </a:r>
            <a:r>
              <a:rPr lang="en-US" dirty="0">
                <a:solidFill>
                  <a:schemeClr val="bg1">
                    <a:lumMod val="85000"/>
                  </a:schemeClr>
                </a:solidFill>
              </a:rPr>
              <a:t>lc</a:t>
            </a:r>
            <a:r>
              <a:rPr lang="en-US" dirty="0"/>
              <a:t>science journalist</a:t>
            </a:r>
          </a:p>
          <a:p>
            <a:r>
              <a:rPr lang="en-US" dirty="0"/>
              <a:t>CheMin for first direct mineralogy by x-ray diffraction and fluorescence</a:t>
            </a:r>
          </a:p>
        </p:txBody>
      </p:sp>
      <p:sp>
        <p:nvSpPr>
          <p:cNvPr id="4" name="Slide Number Placeholder 3">
            <a:extLst>
              <a:ext uri="{FF2B5EF4-FFF2-40B4-BE49-F238E27FC236}">
                <a16:creationId xmlns:a16="http://schemas.microsoft.com/office/drawing/2014/main" id="{EF31C463-065E-1E42-0DCC-B57B1F3A4594}"/>
              </a:ext>
            </a:extLst>
          </p:cNvPr>
          <p:cNvSpPr>
            <a:spLocks noGrp="1"/>
          </p:cNvSpPr>
          <p:nvPr>
            <p:ph type="sldNum" sz="quarter" idx="12"/>
          </p:nvPr>
        </p:nvSpPr>
        <p:spPr/>
        <p:txBody>
          <a:bodyPr/>
          <a:lstStyle/>
          <a:p>
            <a:fld id="{6E2D2B3B-882E-40F3-A32F-6DD516915044}" type="slidenum">
              <a:rPr lang="en-US" smtClean="0"/>
              <a:pPr/>
              <a:t>6</a:t>
            </a:fld>
            <a:endParaRPr lang="en-US" dirty="0"/>
          </a:p>
        </p:txBody>
      </p:sp>
      <p:pic>
        <p:nvPicPr>
          <p:cNvPr id="6" name="Picture 5" descr="A book cover of a mars rover&#10;&#10;Description automatically generated">
            <a:extLst>
              <a:ext uri="{FF2B5EF4-FFF2-40B4-BE49-F238E27FC236}">
                <a16:creationId xmlns:a16="http://schemas.microsoft.com/office/drawing/2014/main" id="{5B5277A5-25FE-15D6-6726-AE3C6BD90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912" y="2173014"/>
            <a:ext cx="1755405" cy="2511972"/>
          </a:xfrm>
          <a:prstGeom prst="rect">
            <a:avLst/>
          </a:prstGeom>
        </p:spPr>
      </p:pic>
    </p:spTree>
    <p:extLst>
      <p:ext uri="{BB962C8B-B14F-4D97-AF65-F5344CB8AC3E}">
        <p14:creationId xmlns:p14="http://schemas.microsoft.com/office/powerpoint/2010/main" val="1135240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CE0D-2EE6-2C71-B241-FFCFAD620690}"/>
              </a:ext>
            </a:extLst>
          </p:cNvPr>
          <p:cNvSpPr>
            <a:spLocks noGrp="1"/>
          </p:cNvSpPr>
          <p:nvPr>
            <p:ph type="title"/>
          </p:nvPr>
        </p:nvSpPr>
        <p:spPr>
          <a:xfrm>
            <a:off x="418443" y="31422"/>
            <a:ext cx="7886700" cy="672771"/>
          </a:xfrm>
        </p:spPr>
        <p:txBody>
          <a:bodyPr/>
          <a:lstStyle/>
          <a:p>
            <a:r>
              <a:rPr lang="en-US" dirty="0"/>
              <a:t>Curiosity EDL</a:t>
            </a:r>
          </a:p>
        </p:txBody>
      </p:sp>
      <p:sp>
        <p:nvSpPr>
          <p:cNvPr id="3" name="Content Placeholder 2">
            <a:extLst>
              <a:ext uri="{FF2B5EF4-FFF2-40B4-BE49-F238E27FC236}">
                <a16:creationId xmlns:a16="http://schemas.microsoft.com/office/drawing/2014/main" id="{D77A1072-1F10-3993-6FB9-B3F0A5B2C0D5}"/>
              </a:ext>
            </a:extLst>
          </p:cNvPr>
          <p:cNvSpPr>
            <a:spLocks noGrp="1"/>
          </p:cNvSpPr>
          <p:nvPr>
            <p:ph idx="1"/>
          </p:nvPr>
        </p:nvSpPr>
        <p:spPr>
          <a:xfrm>
            <a:off x="513036" y="704193"/>
            <a:ext cx="7886700" cy="2929760"/>
          </a:xfrm>
        </p:spPr>
        <p:txBody>
          <a:bodyPr/>
          <a:lstStyle/>
          <a:p>
            <a:r>
              <a:rPr lang="en-US" dirty="0"/>
              <a:t>Added steering capability to the aeroshell to reduced the size of the landing ellipse</a:t>
            </a:r>
          </a:p>
          <a:p>
            <a:r>
              <a:rPr lang="en-US" dirty="0"/>
              <a:t>Goal to land directly on the rover wheels</a:t>
            </a:r>
          </a:p>
          <a:p>
            <a:r>
              <a:rPr lang="en-US" dirty="0"/>
              <a:t>Sky crane is straightforward: as soon as the descent phase detects slack in the tether, it can cut the tether and fly away from the landing site</a:t>
            </a:r>
          </a:p>
          <a:p>
            <a:r>
              <a:rPr lang="en-US" dirty="0">
                <a:hlinkClick r:id="rId2"/>
              </a:rPr>
              <a:t>Curiosity EDL (3:41)</a:t>
            </a:r>
            <a:r>
              <a:rPr lang="en-US" dirty="0"/>
              <a:t> August 5, 2012</a:t>
            </a:r>
          </a:p>
          <a:p>
            <a:r>
              <a:rPr lang="en-US" dirty="0">
                <a:hlinkClick r:id="rId3"/>
              </a:rPr>
              <a:t>Real Movie of Curiosity Descent (0:55) </a:t>
            </a:r>
            <a:r>
              <a:rPr lang="en-US" dirty="0"/>
              <a:t>at 2.5 times normal speed</a:t>
            </a:r>
          </a:p>
        </p:txBody>
      </p:sp>
      <p:sp>
        <p:nvSpPr>
          <p:cNvPr id="4" name="Slide Number Placeholder 3">
            <a:extLst>
              <a:ext uri="{FF2B5EF4-FFF2-40B4-BE49-F238E27FC236}">
                <a16:creationId xmlns:a16="http://schemas.microsoft.com/office/drawing/2014/main" id="{EF31C463-065E-1E42-0DCC-B57B1F3A4594}"/>
              </a:ext>
            </a:extLst>
          </p:cNvPr>
          <p:cNvSpPr>
            <a:spLocks noGrp="1"/>
          </p:cNvSpPr>
          <p:nvPr>
            <p:ph type="sldNum" sz="quarter" idx="12"/>
          </p:nvPr>
        </p:nvSpPr>
        <p:spPr/>
        <p:txBody>
          <a:bodyPr/>
          <a:lstStyle/>
          <a:p>
            <a:fld id="{6E2D2B3B-882E-40F3-A32F-6DD516915044}" type="slidenum">
              <a:rPr lang="en-US" smtClean="0"/>
              <a:pPr/>
              <a:t>7</a:t>
            </a:fld>
            <a:endParaRPr lang="en-US" dirty="0"/>
          </a:p>
        </p:txBody>
      </p:sp>
    </p:spTree>
    <p:extLst>
      <p:ext uri="{BB962C8B-B14F-4D97-AF65-F5344CB8AC3E}">
        <p14:creationId xmlns:p14="http://schemas.microsoft.com/office/powerpoint/2010/main" val="208339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CE0D-2EE6-2C71-B241-FFCFAD620690}"/>
              </a:ext>
            </a:extLst>
          </p:cNvPr>
          <p:cNvSpPr>
            <a:spLocks noGrp="1"/>
          </p:cNvSpPr>
          <p:nvPr>
            <p:ph type="title"/>
          </p:nvPr>
        </p:nvSpPr>
        <p:spPr>
          <a:xfrm>
            <a:off x="460483" y="13364"/>
            <a:ext cx="8523217" cy="633466"/>
          </a:xfrm>
        </p:spPr>
        <p:txBody>
          <a:bodyPr>
            <a:normAutofit/>
          </a:bodyPr>
          <a:lstStyle/>
          <a:p>
            <a:r>
              <a:rPr lang="en-US" dirty="0"/>
              <a:t>Curiosity Cruise and Landing</a:t>
            </a:r>
          </a:p>
        </p:txBody>
      </p:sp>
      <p:sp>
        <p:nvSpPr>
          <p:cNvPr id="3" name="Content Placeholder 2">
            <a:extLst>
              <a:ext uri="{FF2B5EF4-FFF2-40B4-BE49-F238E27FC236}">
                <a16:creationId xmlns:a16="http://schemas.microsoft.com/office/drawing/2014/main" id="{D77A1072-1F10-3993-6FB9-B3F0A5B2C0D5}"/>
              </a:ext>
            </a:extLst>
          </p:cNvPr>
          <p:cNvSpPr>
            <a:spLocks noGrp="1"/>
          </p:cNvSpPr>
          <p:nvPr>
            <p:ph idx="1"/>
          </p:nvPr>
        </p:nvSpPr>
        <p:spPr>
          <a:xfrm>
            <a:off x="555077" y="646830"/>
            <a:ext cx="7886700" cy="2430651"/>
          </a:xfrm>
        </p:spPr>
        <p:txBody>
          <a:bodyPr>
            <a:normAutofit lnSpcReduction="10000"/>
          </a:bodyPr>
          <a:lstStyle/>
          <a:p>
            <a:r>
              <a:rPr lang="en-US" dirty="0"/>
              <a:t>During cruise phase measured radiation from galactic cosmic rays and solar coronal mass ejections: one round trip is more than NASA allowable lifetime dose of radiation</a:t>
            </a:r>
          </a:p>
          <a:p>
            <a:r>
              <a:rPr lang="en-US" dirty="0"/>
              <a:t>Landing Site Gale Crater </a:t>
            </a:r>
          </a:p>
          <a:p>
            <a:pPr lvl="1"/>
            <a:r>
              <a:rPr lang="en-US" dirty="0"/>
              <a:t>An impact crater 90 miles in diameter and 3 miles deep</a:t>
            </a:r>
          </a:p>
          <a:p>
            <a:pPr lvl="1"/>
            <a:r>
              <a:rPr lang="en-US" dirty="0"/>
              <a:t>Later filled with sediment (wind and/or water)</a:t>
            </a:r>
          </a:p>
          <a:p>
            <a:pPr lvl="1"/>
            <a:r>
              <a:rPr lang="en-US" dirty="0"/>
              <a:t>Later eroded around the edges to form central Mount Sharp in the middle</a:t>
            </a:r>
          </a:p>
          <a:p>
            <a:pPr lvl="1"/>
            <a:r>
              <a:rPr lang="en-US" dirty="0"/>
              <a:t>Alluvial fan in the lowlands</a:t>
            </a:r>
          </a:p>
          <a:p>
            <a:endParaRPr lang="en-US" dirty="0"/>
          </a:p>
        </p:txBody>
      </p:sp>
      <p:sp>
        <p:nvSpPr>
          <p:cNvPr id="4" name="Slide Number Placeholder 3">
            <a:extLst>
              <a:ext uri="{FF2B5EF4-FFF2-40B4-BE49-F238E27FC236}">
                <a16:creationId xmlns:a16="http://schemas.microsoft.com/office/drawing/2014/main" id="{EF31C463-065E-1E42-0DCC-B57B1F3A4594}"/>
              </a:ext>
            </a:extLst>
          </p:cNvPr>
          <p:cNvSpPr>
            <a:spLocks noGrp="1"/>
          </p:cNvSpPr>
          <p:nvPr>
            <p:ph type="sldNum" sz="quarter" idx="12"/>
          </p:nvPr>
        </p:nvSpPr>
        <p:spPr/>
        <p:txBody>
          <a:bodyPr/>
          <a:lstStyle/>
          <a:p>
            <a:fld id="{6E2D2B3B-882E-40F3-A32F-6DD516915044}" type="slidenum">
              <a:rPr lang="en-US" smtClean="0"/>
              <a:pPr/>
              <a:t>8</a:t>
            </a:fld>
            <a:endParaRPr lang="en-US" dirty="0"/>
          </a:p>
        </p:txBody>
      </p:sp>
      <p:pic>
        <p:nvPicPr>
          <p:cNvPr id="6" name="Picture 5" descr="A close-up of a surface&#10;&#10;Description automatically generated">
            <a:extLst>
              <a:ext uri="{FF2B5EF4-FFF2-40B4-BE49-F238E27FC236}">
                <a16:creationId xmlns:a16="http://schemas.microsoft.com/office/drawing/2014/main" id="{CDF63628-9D0D-8EFC-5A0F-8AE15310B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572" y="2972268"/>
            <a:ext cx="6970987" cy="3785246"/>
          </a:xfrm>
          <a:prstGeom prst="rect">
            <a:avLst/>
          </a:prstGeom>
        </p:spPr>
      </p:pic>
    </p:spTree>
    <p:extLst>
      <p:ext uri="{BB962C8B-B14F-4D97-AF65-F5344CB8AC3E}">
        <p14:creationId xmlns:p14="http://schemas.microsoft.com/office/powerpoint/2010/main" val="1373823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CE0D-2EE6-2C71-B241-FFCFAD620690}"/>
              </a:ext>
            </a:extLst>
          </p:cNvPr>
          <p:cNvSpPr>
            <a:spLocks noGrp="1"/>
          </p:cNvSpPr>
          <p:nvPr>
            <p:ph type="title"/>
          </p:nvPr>
        </p:nvSpPr>
        <p:spPr>
          <a:xfrm>
            <a:off x="418443" y="136525"/>
            <a:ext cx="7886700" cy="769991"/>
          </a:xfrm>
        </p:spPr>
        <p:txBody>
          <a:bodyPr/>
          <a:lstStyle/>
          <a:p>
            <a:r>
              <a:rPr lang="en-US" dirty="0"/>
              <a:t>Curiosity First Year</a:t>
            </a:r>
          </a:p>
        </p:txBody>
      </p:sp>
      <p:sp>
        <p:nvSpPr>
          <p:cNvPr id="3" name="Content Placeholder 2">
            <a:extLst>
              <a:ext uri="{FF2B5EF4-FFF2-40B4-BE49-F238E27FC236}">
                <a16:creationId xmlns:a16="http://schemas.microsoft.com/office/drawing/2014/main" id="{D77A1072-1F10-3993-6FB9-B3F0A5B2C0D5}"/>
              </a:ext>
            </a:extLst>
          </p:cNvPr>
          <p:cNvSpPr>
            <a:spLocks noGrp="1"/>
          </p:cNvSpPr>
          <p:nvPr>
            <p:ph idx="1"/>
          </p:nvPr>
        </p:nvSpPr>
        <p:spPr>
          <a:xfrm>
            <a:off x="555077" y="906516"/>
            <a:ext cx="7886700" cy="5449834"/>
          </a:xfrm>
        </p:spPr>
        <p:txBody>
          <a:bodyPr/>
          <a:lstStyle/>
          <a:p>
            <a:r>
              <a:rPr lang="en-US" dirty="0"/>
              <a:t>Rogue “pilot” computer</a:t>
            </a:r>
          </a:p>
          <a:p>
            <a:r>
              <a:rPr lang="en-US" dirty="0"/>
              <a:t>Unexpected wheel damage</a:t>
            </a:r>
          </a:p>
          <a:p>
            <a:r>
              <a:rPr lang="en-US" dirty="0"/>
              <a:t>Rocks with sand grains too large to be transported by wind is good evidence of flowing water (billions of years ago) </a:t>
            </a:r>
          </a:p>
          <a:p>
            <a:r>
              <a:rPr lang="en-US" dirty="0"/>
              <a:t>Sample Analysis at Mars (SAM) tunable laser spectrometer (TLS) found no methane in the atmosphere (less than 1 ppb)</a:t>
            </a:r>
          </a:p>
          <a:p>
            <a:r>
              <a:rPr lang="en-US" dirty="0"/>
              <a:t>TLS measured atmospheric composition much more accurately than ever before: 96.0 % CO</a:t>
            </a:r>
            <a:r>
              <a:rPr lang="en-US" baseline="-25000" dirty="0"/>
              <a:t>2</a:t>
            </a:r>
            <a:r>
              <a:rPr lang="en-US" dirty="0"/>
              <a:t>, 1.9 % Ar, 1.9 % N</a:t>
            </a:r>
            <a:r>
              <a:rPr lang="en-US" baseline="-25000" dirty="0"/>
              <a:t>2</a:t>
            </a:r>
            <a:r>
              <a:rPr lang="en-US" dirty="0"/>
              <a:t>, 0.1 % O</a:t>
            </a:r>
            <a:r>
              <a:rPr lang="en-US" baseline="-25000" dirty="0"/>
              <a:t>2</a:t>
            </a:r>
            <a:r>
              <a:rPr lang="en-US" dirty="0"/>
              <a:t>, 0.06 % CO</a:t>
            </a:r>
          </a:p>
          <a:p>
            <a:r>
              <a:rPr lang="en-US" dirty="0"/>
              <a:t>SAM found much higher deuterium to hydrogen ratios than on Earth, suggesting preferential loss of lighter elements, which supports the idea that the atmosphere was lost via the solar wind</a:t>
            </a:r>
          </a:p>
          <a:p>
            <a:r>
              <a:rPr lang="en-US" dirty="0">
                <a:hlinkClick r:id="rId2"/>
              </a:rPr>
              <a:t>Combined evidence of habitability (2:37)</a:t>
            </a:r>
            <a:endParaRPr lang="en-US" dirty="0"/>
          </a:p>
          <a:p>
            <a:pPr marL="0" indent="0">
              <a:buNone/>
            </a:pPr>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EF31C463-065E-1E42-0DCC-B57B1F3A4594}"/>
              </a:ext>
            </a:extLst>
          </p:cNvPr>
          <p:cNvSpPr>
            <a:spLocks noGrp="1"/>
          </p:cNvSpPr>
          <p:nvPr>
            <p:ph type="sldNum" sz="quarter" idx="12"/>
          </p:nvPr>
        </p:nvSpPr>
        <p:spPr/>
        <p:txBody>
          <a:bodyPr/>
          <a:lstStyle/>
          <a:p>
            <a:fld id="{6E2D2B3B-882E-40F3-A32F-6DD516915044}" type="slidenum">
              <a:rPr lang="en-US" smtClean="0"/>
              <a:pPr/>
              <a:t>9</a:t>
            </a:fld>
            <a:endParaRPr lang="en-US" dirty="0"/>
          </a:p>
        </p:txBody>
      </p:sp>
    </p:spTree>
    <p:extLst>
      <p:ext uri="{BB962C8B-B14F-4D97-AF65-F5344CB8AC3E}">
        <p14:creationId xmlns:p14="http://schemas.microsoft.com/office/powerpoint/2010/main" val="26483007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12510</TotalTime>
  <Words>3428</Words>
  <Application>Microsoft Macintosh PowerPoint</Application>
  <PresentationFormat>On-screen Show (4:3)</PresentationFormat>
  <Paragraphs>327</Paragraphs>
  <Slides>37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Office Theme</vt:lpstr>
      <vt:lpstr>Mars: Science and Engineering (Week 4)</vt:lpstr>
      <vt:lpstr>Course Outline</vt:lpstr>
      <vt:lpstr>PowerPoint Presentation</vt:lpstr>
      <vt:lpstr>US Mars Science Laboratory aka Curiosity</vt:lpstr>
      <vt:lpstr>Curiosity Development</vt:lpstr>
      <vt:lpstr>Curiosity Instrumentation</vt:lpstr>
      <vt:lpstr>Curiosity EDL</vt:lpstr>
      <vt:lpstr>Curiosity Cruise and Landing</vt:lpstr>
      <vt:lpstr>Curiosity First Year</vt:lpstr>
      <vt:lpstr>Curiosity As of September 2023</vt:lpstr>
      <vt:lpstr>China’s Yinghuo-1 Orbiter and Russia’s Phobos-Grunt Phobos Sample Return Mission</vt:lpstr>
      <vt:lpstr>US MAVEN</vt:lpstr>
      <vt:lpstr>India’s Mars Orbiter Mission (Mangalyaan)</vt:lpstr>
      <vt:lpstr>US InSight Lander</vt:lpstr>
      <vt:lpstr>Emirati Hope</vt:lpstr>
      <vt:lpstr>China Tianwen-1</vt:lpstr>
      <vt:lpstr>US Perseverance Rover</vt:lpstr>
      <vt:lpstr>Ingenuity Helicopter</vt:lpstr>
      <vt:lpstr>Summary of Mars Exploration</vt:lpstr>
      <vt:lpstr>Missions in Preparation</vt:lpstr>
      <vt:lpstr>Aspirational Mission: Sample Return</vt:lpstr>
      <vt:lpstr>Science Summary: Planet formation</vt:lpstr>
      <vt:lpstr>Science Summary: Mars vs. Earth Internal Heat</vt:lpstr>
      <vt:lpstr>Science Summary: Mars vs. Earth Magnetic Field</vt:lpstr>
      <vt:lpstr>Science Summary: Geologic Periods on Mars</vt:lpstr>
      <vt:lpstr>Science Summary: Water and methane</vt:lpstr>
      <vt:lpstr>Science Summary: Dust storms</vt:lpstr>
      <vt:lpstr>Science Summary: Radiation</vt:lpstr>
      <vt:lpstr>Science Example: Gale Crater</vt:lpstr>
      <vt:lpstr>Humans to Mars: Plans</vt:lpstr>
      <vt:lpstr>Humans to Mars: Concerns</vt:lpstr>
      <vt:lpstr>Course Summary</vt:lpstr>
      <vt:lpstr>Curiosity Development</vt:lpstr>
      <vt:lpstr>Curiosity Instrumentation</vt:lpstr>
      <vt:lpstr>Curiosity Subsequent Findings</vt:lpstr>
      <vt:lpstr>US MAVEN</vt:lpstr>
      <vt:lpstr>US InSight Lander</vt:lpstr>
    </vt:vector>
  </TitlesOfParts>
  <Company>CMU Department of Statistics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Mars: Science and Engineering</dc:title>
  <dc:creator>Howard Seltman</dc:creator>
  <cp:lastModifiedBy>Howard Seltman</cp:lastModifiedBy>
  <cp:revision>418</cp:revision>
  <dcterms:created xsi:type="dcterms:W3CDTF">2023-06-12T15:40:05Z</dcterms:created>
  <dcterms:modified xsi:type="dcterms:W3CDTF">2023-09-27T18:10:06Z</dcterms:modified>
</cp:coreProperties>
</file>